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42"/>
  </p:notesMasterIdLst>
  <p:handoutMasterIdLst>
    <p:handoutMasterId r:id="rId43"/>
  </p:handoutMasterIdLst>
  <p:sldIdLst>
    <p:sldId id="322" r:id="rId5"/>
    <p:sldId id="317" r:id="rId6"/>
    <p:sldId id="305" r:id="rId7"/>
    <p:sldId id="306" r:id="rId8"/>
    <p:sldId id="307" r:id="rId9"/>
    <p:sldId id="323" r:id="rId10"/>
    <p:sldId id="324" r:id="rId11"/>
    <p:sldId id="325" r:id="rId12"/>
    <p:sldId id="326" r:id="rId13"/>
    <p:sldId id="327" r:id="rId14"/>
    <p:sldId id="328" r:id="rId15"/>
    <p:sldId id="338" r:id="rId16"/>
    <p:sldId id="339" r:id="rId17"/>
    <p:sldId id="340" r:id="rId18"/>
    <p:sldId id="341" r:id="rId19"/>
    <p:sldId id="342" r:id="rId20"/>
    <p:sldId id="343" r:id="rId21"/>
    <p:sldId id="344" r:id="rId22"/>
    <p:sldId id="345" r:id="rId23"/>
    <p:sldId id="346" r:id="rId24"/>
    <p:sldId id="347" r:id="rId25"/>
    <p:sldId id="348" r:id="rId26"/>
    <p:sldId id="329" r:id="rId27"/>
    <p:sldId id="330" r:id="rId28"/>
    <p:sldId id="331" r:id="rId29"/>
    <p:sldId id="332" r:id="rId30"/>
    <p:sldId id="333" r:id="rId31"/>
    <p:sldId id="334" r:id="rId32"/>
    <p:sldId id="335" r:id="rId33"/>
    <p:sldId id="336" r:id="rId34"/>
    <p:sldId id="337" r:id="rId35"/>
    <p:sldId id="349" r:id="rId36"/>
    <p:sldId id="350" r:id="rId37"/>
    <p:sldId id="351" r:id="rId38"/>
    <p:sldId id="308" r:id="rId39"/>
    <p:sldId id="309" r:id="rId40"/>
    <p:sldId id="310" r:id="rId41"/>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305"/>
            <p14:sldId id="306"/>
            <p14:sldId id="307"/>
            <p14:sldId id="323"/>
            <p14:sldId id="324"/>
            <p14:sldId id="325"/>
            <p14:sldId id="326"/>
            <p14:sldId id="327"/>
            <p14:sldId id="328"/>
            <p14:sldId id="338"/>
            <p14:sldId id="339"/>
            <p14:sldId id="340"/>
            <p14:sldId id="341"/>
            <p14:sldId id="342"/>
            <p14:sldId id="343"/>
            <p14:sldId id="344"/>
            <p14:sldId id="345"/>
            <p14:sldId id="346"/>
            <p14:sldId id="347"/>
            <p14:sldId id="348"/>
            <p14:sldId id="329"/>
            <p14:sldId id="330"/>
            <p14:sldId id="331"/>
            <p14:sldId id="332"/>
            <p14:sldId id="333"/>
            <p14:sldId id="334"/>
            <p14:sldId id="335"/>
            <p14:sldId id="336"/>
            <p14:sldId id="337"/>
            <p14:sldId id="349"/>
            <p14:sldId id="350"/>
            <p14:sldId id="351"/>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4CBEA1-23B1-4AD6-A54F-7CEA16FBFCDC}" v="5" dt="2023-05-24T03:58:43.5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4249" autoAdjust="0"/>
  </p:normalViewPr>
  <p:slideViewPr>
    <p:cSldViewPr snapToGrid="0">
      <p:cViewPr>
        <p:scale>
          <a:sx n="60" d="100"/>
          <a:sy n="60" d="100"/>
        </p:scale>
        <p:origin x="1044" y="162"/>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Kuan Yik Junn" userId="dbdc70af-0813-4cbe-9eeb-f918bc859f76" providerId="ADAL" clId="{5B4CBEA1-23B1-4AD6-A54F-7CEA16FBFCDC}"/>
    <pc:docChg chg="custSel modSld">
      <pc:chgData name="Dr. Kuan Yik Junn" userId="dbdc70af-0813-4cbe-9eeb-f918bc859f76" providerId="ADAL" clId="{5B4CBEA1-23B1-4AD6-A54F-7CEA16FBFCDC}" dt="2023-05-24T04:03:16.657" v="10" actId="14734"/>
      <pc:docMkLst>
        <pc:docMk/>
      </pc:docMkLst>
      <pc:sldChg chg="modSp mod">
        <pc:chgData name="Dr. Kuan Yik Junn" userId="dbdc70af-0813-4cbe-9eeb-f918bc859f76" providerId="ADAL" clId="{5B4CBEA1-23B1-4AD6-A54F-7CEA16FBFCDC}" dt="2023-05-24T03:58:52.881" v="9" actId="14100"/>
        <pc:sldMkLst>
          <pc:docMk/>
          <pc:sldMk cId="1103339879" sldId="330"/>
        </pc:sldMkLst>
        <pc:spChg chg="mod">
          <ac:chgData name="Dr. Kuan Yik Junn" userId="dbdc70af-0813-4cbe-9eeb-f918bc859f76" providerId="ADAL" clId="{5B4CBEA1-23B1-4AD6-A54F-7CEA16FBFCDC}" dt="2023-05-24T03:56:32.868" v="0" actId="20577"/>
          <ac:spMkLst>
            <pc:docMk/>
            <pc:sldMk cId="1103339879" sldId="330"/>
            <ac:spMk id="9" creationId="{4F46ADD2-A4A0-3DF0-4B93-449F3F2B127C}"/>
          </ac:spMkLst>
        </pc:spChg>
        <pc:graphicFrameChg chg="mod modGraphic">
          <ac:chgData name="Dr. Kuan Yik Junn" userId="dbdc70af-0813-4cbe-9eeb-f918bc859f76" providerId="ADAL" clId="{5B4CBEA1-23B1-4AD6-A54F-7CEA16FBFCDC}" dt="2023-05-24T03:57:30.176" v="4" actId="207"/>
          <ac:graphicFrameMkLst>
            <pc:docMk/>
            <pc:sldMk cId="1103339879" sldId="330"/>
            <ac:graphicFrameMk id="4" creationId="{9D9EA0FD-16EA-423F-839D-7768FE92A8BF}"/>
          </ac:graphicFrameMkLst>
        </pc:graphicFrameChg>
        <pc:graphicFrameChg chg="mod modGraphic">
          <ac:chgData name="Dr. Kuan Yik Junn" userId="dbdc70af-0813-4cbe-9eeb-f918bc859f76" providerId="ADAL" clId="{5B4CBEA1-23B1-4AD6-A54F-7CEA16FBFCDC}" dt="2023-05-24T03:57:56.766" v="6" actId="207"/>
          <ac:graphicFrameMkLst>
            <pc:docMk/>
            <pc:sldMk cId="1103339879" sldId="330"/>
            <ac:graphicFrameMk id="5" creationId="{EEAD472F-E908-4E7F-9EB4-66A50D2C1843}"/>
          </ac:graphicFrameMkLst>
        </pc:graphicFrameChg>
        <pc:graphicFrameChg chg="mod modGraphic">
          <ac:chgData name="Dr. Kuan Yik Junn" userId="dbdc70af-0813-4cbe-9eeb-f918bc859f76" providerId="ADAL" clId="{5B4CBEA1-23B1-4AD6-A54F-7CEA16FBFCDC}" dt="2023-05-24T03:58:52.881" v="9" actId="14100"/>
          <ac:graphicFrameMkLst>
            <pc:docMk/>
            <pc:sldMk cId="1103339879" sldId="330"/>
            <ac:graphicFrameMk id="6" creationId="{25F3C6FB-1139-4CF8-8AB6-01A8B3EB6556}"/>
          </ac:graphicFrameMkLst>
        </pc:graphicFrameChg>
      </pc:sldChg>
      <pc:sldChg chg="modSp mod">
        <pc:chgData name="Dr. Kuan Yik Junn" userId="dbdc70af-0813-4cbe-9eeb-f918bc859f76" providerId="ADAL" clId="{5B4CBEA1-23B1-4AD6-A54F-7CEA16FBFCDC}" dt="2023-05-24T04:03:16.657" v="10" actId="14734"/>
        <pc:sldMkLst>
          <pc:docMk/>
          <pc:sldMk cId="4218451709" sldId="336"/>
        </pc:sldMkLst>
        <pc:graphicFrameChg chg="modGraphic">
          <ac:chgData name="Dr. Kuan Yik Junn" userId="dbdc70af-0813-4cbe-9eeb-f918bc859f76" providerId="ADAL" clId="{5B4CBEA1-23B1-4AD6-A54F-7CEA16FBFCDC}" dt="2023-05-24T04:03:16.657" v="10" actId="14734"/>
          <ac:graphicFrameMkLst>
            <pc:docMk/>
            <pc:sldMk cId="4218451709" sldId="336"/>
            <ac:graphicFrameMk id="2" creationId="{BC324FDA-8F5B-4908-842C-09BFB077123F}"/>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Title</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kern="0" dirty="0"/>
              <a:t>Introduction to </a:t>
            </a:r>
            <a:r>
              <a:rPr lang="en-MY" kern="0" dirty="0" err="1"/>
              <a:t>Jupyter</a:t>
            </a:r>
            <a:r>
              <a:rPr lang="en-MY" kern="0" dirty="0"/>
              <a:t> Notebook</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277258" y="3700242"/>
            <a:ext cx="10724242" cy="711199"/>
          </a:xfrm>
        </p:spPr>
        <p:txBody>
          <a:bodyPr/>
          <a:lstStyle/>
          <a:p>
            <a:pPr marL="0" indent="0">
              <a:buNone/>
            </a:pPr>
            <a:r>
              <a:rPr lang="en-US" dirty="0"/>
              <a:t>CT032-3-3-FAI-L-2 Further Artificial Intelligence</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Choose the directory of installation</a:t>
            </a:r>
          </a:p>
          <a:p>
            <a:r>
              <a:rPr lang="en-MY" dirty="0"/>
              <a:t>Click ‘Next’</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Step 5: Choose Install Location</a:t>
            </a:r>
          </a:p>
        </p:txBody>
      </p:sp>
      <p:pic>
        <p:nvPicPr>
          <p:cNvPr id="3" name="Picture 2" descr="A screenshot of a computer&#10;&#10;Description automatically generated with medium confidence">
            <a:extLst>
              <a:ext uri="{FF2B5EF4-FFF2-40B4-BE49-F238E27FC236}">
                <a16:creationId xmlns:a16="http://schemas.microsoft.com/office/drawing/2014/main" id="{DCD573DA-7721-4011-93C3-7EE2873F9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8040" y="2202556"/>
            <a:ext cx="5080963" cy="3929004"/>
          </a:xfrm>
          <a:prstGeom prst="rect">
            <a:avLst/>
          </a:prstGeom>
        </p:spPr>
      </p:pic>
    </p:spTree>
    <p:extLst>
      <p:ext uri="{BB962C8B-B14F-4D97-AF65-F5344CB8AC3E}">
        <p14:creationId xmlns:p14="http://schemas.microsoft.com/office/powerpoint/2010/main" val="4079124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Check on default settings (recommended)</a:t>
            </a:r>
          </a:p>
          <a:p>
            <a:r>
              <a:rPr lang="en-MY" dirty="0"/>
              <a:t>Click ‘Install’</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Step 6: Advanced Installation Options</a:t>
            </a:r>
          </a:p>
        </p:txBody>
      </p:sp>
      <p:pic>
        <p:nvPicPr>
          <p:cNvPr id="3" name="Picture 2" descr="A screenshot of a computer&#10;&#10;Description automatically generated with medium confidence">
            <a:extLst>
              <a:ext uri="{FF2B5EF4-FFF2-40B4-BE49-F238E27FC236}">
                <a16:creationId xmlns:a16="http://schemas.microsoft.com/office/drawing/2014/main" id="{85905079-67E4-4222-B9A5-EEA13B2AC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115" y="2220022"/>
            <a:ext cx="5283846" cy="4109658"/>
          </a:xfrm>
          <a:prstGeom prst="rect">
            <a:avLst/>
          </a:prstGeom>
        </p:spPr>
      </p:pic>
    </p:spTree>
    <p:extLst>
      <p:ext uri="{BB962C8B-B14F-4D97-AF65-F5344CB8AC3E}">
        <p14:creationId xmlns:p14="http://schemas.microsoft.com/office/powerpoint/2010/main" val="1246023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Wait until installation complete</a:t>
            </a:r>
          </a:p>
          <a:p>
            <a:r>
              <a:rPr lang="en-MY" dirty="0"/>
              <a:t>Click ‘Next’</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Step 7: Installation Process </a:t>
            </a:r>
          </a:p>
        </p:txBody>
      </p:sp>
      <p:pic>
        <p:nvPicPr>
          <p:cNvPr id="3" name="Picture 2" descr="A screenshot of a computer&#10;&#10;Description automatically generated with medium confidence">
            <a:extLst>
              <a:ext uri="{FF2B5EF4-FFF2-40B4-BE49-F238E27FC236}">
                <a16:creationId xmlns:a16="http://schemas.microsoft.com/office/drawing/2014/main" id="{6B2BF05D-7D16-4F05-91A3-936942033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90367"/>
            <a:ext cx="5432753" cy="4212033"/>
          </a:xfrm>
          <a:prstGeom prst="rect">
            <a:avLst/>
          </a:prstGeom>
        </p:spPr>
      </p:pic>
    </p:spTree>
    <p:extLst>
      <p:ext uri="{BB962C8B-B14F-4D97-AF65-F5344CB8AC3E}">
        <p14:creationId xmlns:p14="http://schemas.microsoft.com/office/powerpoint/2010/main" val="2783243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Click ‘Next’</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Step 8: Anaconda3 </a:t>
            </a:r>
          </a:p>
        </p:txBody>
      </p:sp>
      <p:pic>
        <p:nvPicPr>
          <p:cNvPr id="3" name="Picture 2" descr="A screenshot of a computer&#10;&#10;Description automatically generated with medium confidence">
            <a:extLst>
              <a:ext uri="{FF2B5EF4-FFF2-40B4-BE49-F238E27FC236}">
                <a16:creationId xmlns:a16="http://schemas.microsoft.com/office/drawing/2014/main" id="{286AD8D5-3E67-47BC-9B14-11CA0360F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701" y="1697038"/>
            <a:ext cx="5810674" cy="4525962"/>
          </a:xfrm>
          <a:prstGeom prst="rect">
            <a:avLst/>
          </a:prstGeom>
        </p:spPr>
      </p:pic>
    </p:spTree>
    <p:extLst>
      <p:ext uri="{BB962C8B-B14F-4D97-AF65-F5344CB8AC3E}">
        <p14:creationId xmlns:p14="http://schemas.microsoft.com/office/powerpoint/2010/main" val="339022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Click ‘Finish’</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Step 9: Final Setup </a:t>
            </a:r>
          </a:p>
        </p:txBody>
      </p:sp>
      <p:pic>
        <p:nvPicPr>
          <p:cNvPr id="3" name="Picture 2" descr="A screenshot of a computer&#10;&#10;Description automatically generated with medium confidence">
            <a:extLst>
              <a:ext uri="{FF2B5EF4-FFF2-40B4-BE49-F238E27FC236}">
                <a16:creationId xmlns:a16="http://schemas.microsoft.com/office/drawing/2014/main" id="{4B6DAD40-A152-46DD-964B-BD1C1F045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062" y="1697038"/>
            <a:ext cx="5694662" cy="4415092"/>
          </a:xfrm>
          <a:prstGeom prst="rect">
            <a:avLst/>
          </a:prstGeom>
        </p:spPr>
      </p:pic>
    </p:spTree>
    <p:extLst>
      <p:ext uri="{BB962C8B-B14F-4D97-AF65-F5344CB8AC3E}">
        <p14:creationId xmlns:p14="http://schemas.microsoft.com/office/powerpoint/2010/main" val="788817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54000" y="1697038"/>
            <a:ext cx="5097489" cy="4525962"/>
          </a:xfrm>
        </p:spPr>
        <p:txBody>
          <a:bodyPr/>
          <a:lstStyle/>
          <a:p>
            <a:pPr marL="0" indent="0">
              <a:buNone/>
            </a:pPr>
            <a:r>
              <a:rPr lang="en-MY" dirty="0"/>
              <a:t>If you wanted to create new environment for new project:</a:t>
            </a:r>
          </a:p>
          <a:p>
            <a:r>
              <a:rPr lang="en-MY" dirty="0"/>
              <a:t>Step 1: In your windows PC search for “Anaconda Navigator”</a:t>
            </a:r>
          </a:p>
          <a:p>
            <a:r>
              <a:rPr lang="en-MY" dirty="0"/>
              <a:t>Step 2: Go to ‘Environments’ tab</a:t>
            </a:r>
          </a:p>
          <a:p>
            <a:r>
              <a:rPr lang="en-MY" dirty="0"/>
              <a:t>Step 3: Click ‘Create’ to create new environment</a:t>
            </a:r>
          </a:p>
          <a:p>
            <a:r>
              <a:rPr lang="en-MY" dirty="0"/>
              <a:t>Step 4: Enter the name of new environment and click ‘Create’</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Anaconda environment</a:t>
            </a:r>
          </a:p>
        </p:txBody>
      </p:sp>
      <p:pic>
        <p:nvPicPr>
          <p:cNvPr id="7" name="Picture 6">
            <a:extLst>
              <a:ext uri="{FF2B5EF4-FFF2-40B4-BE49-F238E27FC236}">
                <a16:creationId xmlns:a16="http://schemas.microsoft.com/office/drawing/2014/main" id="{013A2F6B-9B4C-47CE-8F1C-F0185A2C38E0}"/>
              </a:ext>
            </a:extLst>
          </p:cNvPr>
          <p:cNvPicPr>
            <a:picLocks noChangeAspect="1"/>
          </p:cNvPicPr>
          <p:nvPr/>
        </p:nvPicPr>
        <p:blipFill>
          <a:blip r:embed="rId2"/>
          <a:stretch>
            <a:fillRect/>
          </a:stretch>
        </p:blipFill>
        <p:spPr>
          <a:xfrm>
            <a:off x="5262268" y="1697038"/>
            <a:ext cx="6929732" cy="4525962"/>
          </a:xfrm>
          <a:prstGeom prst="rect">
            <a:avLst/>
          </a:prstGeom>
        </p:spPr>
      </p:pic>
    </p:spTree>
    <p:extLst>
      <p:ext uri="{BB962C8B-B14F-4D97-AF65-F5344CB8AC3E}">
        <p14:creationId xmlns:p14="http://schemas.microsoft.com/office/powerpoint/2010/main" val="1828449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Step 1: In your PC, search “Anaconda Prompt” </a:t>
            </a:r>
            <a:r>
              <a:rPr lang="en-MY" dirty="0" err="1"/>
              <a:t>cmd</a:t>
            </a:r>
            <a:endParaRPr lang="en-MY" dirty="0"/>
          </a:p>
          <a:p>
            <a:r>
              <a:rPr lang="en-MY" dirty="0"/>
              <a:t>Step 2: Select directory of your project path</a:t>
            </a:r>
          </a:p>
          <a:p>
            <a:r>
              <a:rPr lang="en-MY" dirty="0"/>
              <a:t>Step 3: Type “</a:t>
            </a:r>
            <a:r>
              <a:rPr lang="en-MY" dirty="0" err="1"/>
              <a:t>jupyter</a:t>
            </a:r>
            <a:r>
              <a:rPr lang="en-MY" dirty="0"/>
              <a:t> notebook” and press ‘Enter’ in </a:t>
            </a:r>
            <a:r>
              <a:rPr lang="en-MY" dirty="0" err="1"/>
              <a:t>cmd</a:t>
            </a:r>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Launch </a:t>
            </a:r>
            <a:r>
              <a:rPr lang="en-MY" dirty="0" err="1"/>
              <a:t>Jupyter</a:t>
            </a:r>
            <a:r>
              <a:rPr lang="en-MY" dirty="0"/>
              <a:t> Notebook</a:t>
            </a:r>
          </a:p>
        </p:txBody>
      </p:sp>
      <p:pic>
        <p:nvPicPr>
          <p:cNvPr id="3" name="Picture 2" descr="A screenshot of a computer program&#10;&#10;Description automatically generated with medium confidence">
            <a:extLst>
              <a:ext uri="{FF2B5EF4-FFF2-40B4-BE49-F238E27FC236}">
                <a16:creationId xmlns:a16="http://schemas.microsoft.com/office/drawing/2014/main" id="{82511021-0F39-4CD9-9E4C-1534FAB7F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559" y="3072983"/>
            <a:ext cx="10115665" cy="3282846"/>
          </a:xfrm>
          <a:prstGeom prst="rect">
            <a:avLst/>
          </a:prstGeom>
        </p:spPr>
      </p:pic>
    </p:spTree>
    <p:extLst>
      <p:ext uri="{BB962C8B-B14F-4D97-AF65-F5344CB8AC3E}">
        <p14:creationId xmlns:p14="http://schemas.microsoft.com/office/powerpoint/2010/main" val="3171779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You should see notebook running on your browser</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Running </a:t>
            </a:r>
            <a:r>
              <a:rPr lang="en-MY" dirty="0" err="1"/>
              <a:t>Jupyter</a:t>
            </a:r>
            <a:r>
              <a:rPr lang="en-MY" dirty="0"/>
              <a:t> Notebook</a:t>
            </a:r>
          </a:p>
        </p:txBody>
      </p:sp>
      <p:pic>
        <p:nvPicPr>
          <p:cNvPr id="4" name="Picture 3">
            <a:extLst>
              <a:ext uri="{FF2B5EF4-FFF2-40B4-BE49-F238E27FC236}">
                <a16:creationId xmlns:a16="http://schemas.microsoft.com/office/drawing/2014/main" id="{E8212753-AEC8-4EFB-9E21-A426D9609AB0}"/>
              </a:ext>
            </a:extLst>
          </p:cNvPr>
          <p:cNvPicPr/>
          <p:nvPr/>
        </p:nvPicPr>
        <p:blipFill>
          <a:blip r:embed="rId2"/>
          <a:stretch>
            <a:fillRect/>
          </a:stretch>
        </p:blipFill>
        <p:spPr>
          <a:xfrm>
            <a:off x="1476693" y="2353456"/>
            <a:ext cx="8094689" cy="3869544"/>
          </a:xfrm>
          <a:prstGeom prst="rect">
            <a:avLst/>
          </a:prstGeom>
        </p:spPr>
      </p:pic>
    </p:spTree>
    <p:extLst>
      <p:ext uri="{BB962C8B-B14F-4D97-AF65-F5344CB8AC3E}">
        <p14:creationId xmlns:p14="http://schemas.microsoft.com/office/powerpoint/2010/main" val="333073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US" dirty="0"/>
              <a:t>The </a:t>
            </a:r>
            <a:r>
              <a:rPr lang="en-US" dirty="0" err="1"/>
              <a:t>Jupyter</a:t>
            </a:r>
            <a:r>
              <a:rPr lang="en-US" dirty="0"/>
              <a:t> command can also be used to do actions.</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err="1"/>
              <a:t>Jupyter</a:t>
            </a:r>
            <a:r>
              <a:rPr lang="en-MY" dirty="0"/>
              <a:t> Notebook Command</a:t>
            </a:r>
          </a:p>
        </p:txBody>
      </p:sp>
      <p:pic>
        <p:nvPicPr>
          <p:cNvPr id="4" name="Picture 3">
            <a:extLst>
              <a:ext uri="{FF2B5EF4-FFF2-40B4-BE49-F238E27FC236}">
                <a16:creationId xmlns:a16="http://schemas.microsoft.com/office/drawing/2014/main" id="{B64FE79C-ACD7-4461-9DB9-960E1DCD7DCD}"/>
              </a:ext>
            </a:extLst>
          </p:cNvPr>
          <p:cNvPicPr/>
          <p:nvPr/>
        </p:nvPicPr>
        <p:blipFill>
          <a:blip r:embed="rId2"/>
          <a:stretch>
            <a:fillRect/>
          </a:stretch>
        </p:blipFill>
        <p:spPr>
          <a:xfrm>
            <a:off x="989352" y="2117407"/>
            <a:ext cx="9578714" cy="4268403"/>
          </a:xfrm>
          <a:prstGeom prst="rect">
            <a:avLst/>
          </a:prstGeom>
        </p:spPr>
      </p:pic>
    </p:spTree>
    <p:extLst>
      <p:ext uri="{BB962C8B-B14F-4D97-AF65-F5344CB8AC3E}">
        <p14:creationId xmlns:p14="http://schemas.microsoft.com/office/powerpoint/2010/main" val="2499429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Click ‘New’ then “Python 3 (</a:t>
            </a:r>
            <a:r>
              <a:rPr lang="en-MY" dirty="0" err="1"/>
              <a:t>ipykernel</a:t>
            </a:r>
            <a:r>
              <a:rPr lang="en-MY" dirty="0"/>
              <a:t>)”</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Getting Started with </a:t>
            </a:r>
            <a:r>
              <a:rPr lang="en-MY" dirty="0" err="1"/>
              <a:t>Jupyter</a:t>
            </a:r>
            <a:r>
              <a:rPr lang="en-MY" dirty="0"/>
              <a:t> Notebook</a:t>
            </a:r>
          </a:p>
        </p:txBody>
      </p:sp>
      <p:pic>
        <p:nvPicPr>
          <p:cNvPr id="3" name="Picture 2" descr="A screenshot of a computer&#10;&#10;Description automatically generated with medium confidence">
            <a:extLst>
              <a:ext uri="{FF2B5EF4-FFF2-40B4-BE49-F238E27FC236}">
                <a16:creationId xmlns:a16="http://schemas.microsoft.com/office/drawing/2014/main" id="{92D80D36-8026-41AE-93F2-B3718851A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00" y="2317205"/>
            <a:ext cx="11288700" cy="3905795"/>
          </a:xfrm>
          <a:prstGeom prst="rect">
            <a:avLst/>
          </a:prstGeom>
        </p:spPr>
      </p:pic>
    </p:spTree>
    <p:extLst>
      <p:ext uri="{BB962C8B-B14F-4D97-AF65-F5344CB8AC3E}">
        <p14:creationId xmlns:p14="http://schemas.microsoft.com/office/powerpoint/2010/main" val="518303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0" indent="0">
              <a:buNone/>
            </a:pPr>
            <a:r>
              <a:rPr lang="en-US" dirty="0"/>
              <a:t>1. Install Python Anaconda</a:t>
            </a:r>
          </a:p>
          <a:p>
            <a:pPr marL="0" indent="0">
              <a:buNone/>
            </a:pPr>
            <a:r>
              <a:rPr lang="en-US" dirty="0"/>
              <a:t>2. Setup development using </a:t>
            </a:r>
            <a:r>
              <a:rPr lang="en-US" dirty="0" err="1"/>
              <a:t>Jupyter</a:t>
            </a:r>
            <a:r>
              <a:rPr lang="en-US" dirty="0"/>
              <a:t> Notebook</a:t>
            </a:r>
          </a:p>
          <a:p>
            <a:pPr marL="0" indent="0">
              <a:buNone/>
            </a:pPr>
            <a:r>
              <a:rPr lang="en-US" dirty="0"/>
              <a:t>3. Run basic Python code</a:t>
            </a:r>
          </a:p>
          <a:p>
            <a:pPr marL="0" indent="0">
              <a:buNone/>
            </a:pPr>
            <a:endParaRPr lang="en-US" dirty="0"/>
          </a:p>
        </p:txBody>
      </p:sp>
    </p:spTree>
    <p:extLst>
      <p:ext uri="{BB962C8B-B14F-4D97-AF65-F5344CB8AC3E}">
        <p14:creationId xmlns:p14="http://schemas.microsoft.com/office/powerpoint/2010/main" val="3591373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US" dirty="0"/>
              <a:t>NumPy (Numerical Python) is an open-source Python library working with numerical data in python. </a:t>
            </a:r>
          </a:p>
          <a:p>
            <a:r>
              <a:rPr lang="en-US" dirty="0"/>
              <a:t>The NumPy API is used extensively in Pandas, SciPy, Matplotlib, scikit-learn, scikit-image and most other data science and scientific Python packages.</a:t>
            </a:r>
          </a:p>
          <a:p>
            <a:r>
              <a:rPr lang="en-US" dirty="0"/>
              <a:t>The NumPy library contains multidimensional array and matrix data structures which are to provide </a:t>
            </a:r>
            <a:r>
              <a:rPr lang="en-US" dirty="0" err="1"/>
              <a:t>ndarray</a:t>
            </a:r>
            <a:r>
              <a:rPr lang="en-US" dirty="0"/>
              <a:t>, a homogeneous n-dimensional array object, with methods to efficiently operate on it. </a:t>
            </a:r>
          </a:p>
          <a:p>
            <a:r>
              <a:rPr lang="en-US" dirty="0"/>
              <a:t>NumPy also will be used  to perform a wide variety of mathematical operations on arrays.</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Library (</a:t>
            </a:r>
            <a:r>
              <a:rPr lang="en-MY" dirty="0" err="1"/>
              <a:t>Numpy</a:t>
            </a:r>
            <a:r>
              <a:rPr lang="en-MY" dirty="0"/>
              <a:t>)</a:t>
            </a:r>
          </a:p>
        </p:txBody>
      </p:sp>
    </p:spTree>
    <p:extLst>
      <p:ext uri="{BB962C8B-B14F-4D97-AF65-F5344CB8AC3E}">
        <p14:creationId xmlns:p14="http://schemas.microsoft.com/office/powerpoint/2010/main" val="1837905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US" dirty="0"/>
              <a:t>If you already have Python, you can install NumPy with:</a:t>
            </a:r>
          </a:p>
          <a:p>
            <a:pPr lvl="1"/>
            <a:r>
              <a:rPr lang="en-US" dirty="0" err="1"/>
              <a:t>conda</a:t>
            </a:r>
            <a:r>
              <a:rPr lang="en-US" dirty="0"/>
              <a:t> install </a:t>
            </a:r>
            <a:r>
              <a:rPr lang="en-US" dirty="0" err="1"/>
              <a:t>numpy</a:t>
            </a:r>
            <a:r>
              <a:rPr lang="en-US" dirty="0"/>
              <a:t> </a:t>
            </a:r>
          </a:p>
          <a:p>
            <a:pPr lvl="1"/>
            <a:r>
              <a:rPr lang="en-US" dirty="0"/>
              <a:t>pip install </a:t>
            </a:r>
            <a:r>
              <a:rPr lang="en-US" dirty="0" err="1"/>
              <a:t>numpy</a:t>
            </a:r>
            <a:endParaRPr lang="en-US" dirty="0"/>
          </a:p>
          <a:p>
            <a:endParaRPr lang="en-US" dirty="0"/>
          </a:p>
          <a:p>
            <a:r>
              <a:rPr lang="en-US" dirty="0"/>
              <a:t>If using anaconda platform, you don’t need to worry too much about separately installing NumPy or any of the major packages that you’ll be using for your data analyses, like pandas, Scikit-Learn, etc.</a:t>
            </a:r>
          </a:p>
          <a:p>
            <a:endParaRPr lang="en-US" dirty="0"/>
          </a:p>
          <a:p>
            <a:r>
              <a:rPr lang="en-US" dirty="0"/>
              <a:t>Import </a:t>
            </a:r>
            <a:r>
              <a:rPr lang="en-US" dirty="0" err="1"/>
              <a:t>numpy</a:t>
            </a:r>
            <a:r>
              <a:rPr lang="en-US" dirty="0"/>
              <a:t> as library:</a:t>
            </a:r>
          </a:p>
          <a:p>
            <a:pPr lvl="1"/>
            <a:r>
              <a:rPr lang="en-US" dirty="0"/>
              <a:t>import </a:t>
            </a:r>
            <a:r>
              <a:rPr lang="en-US" dirty="0" err="1"/>
              <a:t>numpy</a:t>
            </a:r>
            <a:r>
              <a:rPr lang="en-US" dirty="0"/>
              <a:t> as np</a:t>
            </a:r>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Library (</a:t>
            </a:r>
            <a:r>
              <a:rPr lang="en-MY" dirty="0" err="1"/>
              <a:t>Numpy</a:t>
            </a:r>
            <a:r>
              <a:rPr lang="en-MY" dirty="0"/>
              <a:t>)</a:t>
            </a:r>
          </a:p>
        </p:txBody>
      </p:sp>
    </p:spTree>
    <p:extLst>
      <p:ext uri="{BB962C8B-B14F-4D97-AF65-F5344CB8AC3E}">
        <p14:creationId xmlns:p14="http://schemas.microsoft.com/office/powerpoint/2010/main" val="401918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54000" y="1697038"/>
            <a:ext cx="11747500" cy="4733742"/>
          </a:xfrm>
        </p:spPr>
        <p:txBody>
          <a:bodyPr/>
          <a:lstStyle/>
          <a:p>
            <a:r>
              <a:rPr lang="en-US" dirty="0"/>
              <a:t>To create a NumPy array, you can use the function </a:t>
            </a:r>
            <a:r>
              <a:rPr lang="en-US" dirty="0" err="1"/>
              <a:t>np.array</a:t>
            </a:r>
            <a:r>
              <a:rPr lang="en-US" dirty="0"/>
              <a:t>(). All you need to do to create a simple array is pass a list to it. If you choose to, you can also specify the type of data in your list.</a:t>
            </a:r>
          </a:p>
          <a:p>
            <a:endParaRPr lang="en-MY" dirty="0"/>
          </a:p>
          <a:p>
            <a:endParaRPr lang="en-MY" dirty="0"/>
          </a:p>
          <a:p>
            <a:r>
              <a:rPr lang="en-US" dirty="0"/>
              <a:t>Sorting an element is simple with </a:t>
            </a:r>
            <a:r>
              <a:rPr lang="en-US" dirty="0" err="1"/>
              <a:t>np.sort</a:t>
            </a:r>
            <a:r>
              <a:rPr lang="en-US" dirty="0"/>
              <a:t>(). You can specify the axis, kind, and order when you call the function. If you start with this array.</a:t>
            </a:r>
          </a:p>
          <a:p>
            <a:endParaRPr lang="en-MY" dirty="0"/>
          </a:p>
          <a:p>
            <a:r>
              <a:rPr lang="en-US" dirty="0"/>
              <a:t>You can quickly sort the numbers in ascending order with:</a:t>
            </a:r>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Basic array</a:t>
            </a:r>
          </a:p>
        </p:txBody>
      </p:sp>
      <p:sp>
        <p:nvSpPr>
          <p:cNvPr id="2" name="Rectangle 1">
            <a:extLst>
              <a:ext uri="{FF2B5EF4-FFF2-40B4-BE49-F238E27FC236}">
                <a16:creationId xmlns:a16="http://schemas.microsoft.com/office/drawing/2014/main" id="{7BDBA992-B016-45A8-A985-051A888BFD5D}"/>
              </a:ext>
            </a:extLst>
          </p:cNvPr>
          <p:cNvSpPr>
            <a:spLocks noChangeArrowheads="1"/>
          </p:cNvSpPr>
          <p:nvPr/>
        </p:nvSpPr>
        <p:spPr bwMode="auto">
          <a:xfrm>
            <a:off x="3822492" y="3005224"/>
            <a:ext cx="4107468" cy="6832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b="1" i="0" u="none" strike="noStrike" cap="none" normalizeH="0" baseline="0" dirty="0">
                <a:ln>
                  <a:noFill/>
                </a:ln>
                <a:solidFill>
                  <a:srgbClr val="204A87"/>
                </a:solidFill>
                <a:effectLst/>
                <a:latin typeface="Arial Unicode MS"/>
                <a:ea typeface="Times New Roman" panose="02020603050405020304" pitchFamily="18" charset="0"/>
                <a:cs typeface="Courier New" panose="02070309020205020404" pitchFamily="49" charset="0"/>
              </a:rPr>
              <a:t>import</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numpy</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b="1" i="0" u="none" strike="noStrike" cap="none" normalizeH="0" baseline="0" dirty="0">
                <a:ln>
                  <a:noFill/>
                </a:ln>
                <a:solidFill>
                  <a:srgbClr val="204A87"/>
                </a:solidFill>
                <a:effectLst/>
                <a:latin typeface="Arial Unicode MS"/>
                <a:ea typeface="Times New Roman" panose="02020603050405020304" pitchFamily="18" charset="0"/>
                <a:cs typeface="Courier New" panose="02070309020205020404" pitchFamily="49" charset="0"/>
              </a:rPr>
              <a:t>as</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np</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rPr>
              <a:t>a</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b="1" i="0" u="none" strike="noStrike" cap="none" normalizeH="0" baseline="0" dirty="0">
                <a:ln>
                  <a:noFill/>
                </a:ln>
                <a:solidFill>
                  <a:srgbClr val="CE5C0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Arial" panose="020B0604020202020204" pitchFamily="34" charset="0"/>
              </a:rPr>
              <a:t>np</a:t>
            </a:r>
            <a:r>
              <a:rPr kumimoji="0" lang="en-US" altLang="en-US" b="1" i="0" u="none" strike="noStrike" cap="none" normalizeH="0" baseline="0" dirty="0" err="1">
                <a:ln>
                  <a:noFill/>
                </a:ln>
                <a:solidFill>
                  <a:srgbClr val="CE5C00"/>
                </a:solidFill>
                <a:effectLst/>
                <a:latin typeface="Arial" panose="020B0604020202020204" pitchFamily="34" charset="0"/>
              </a:rPr>
              <a:t>.</a:t>
            </a:r>
            <a:r>
              <a:rPr kumimoji="0" lang="en-US" altLang="en-US" b="0" i="0" u="none" strike="noStrike" cap="none" normalizeH="0" baseline="0" dirty="0" err="1">
                <a:ln>
                  <a:noFill/>
                </a:ln>
                <a:solidFill>
                  <a:srgbClr val="000000"/>
                </a:solidFill>
                <a:effectLst/>
                <a:latin typeface="Arial" panose="020B0604020202020204" pitchFamily="34" charset="0"/>
              </a:rPr>
              <a:t>array</a:t>
            </a:r>
            <a:r>
              <a:rPr kumimoji="0" lang="en-US" altLang="en-US"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1</a:t>
            </a:r>
            <a:r>
              <a:rPr kumimoji="0" lang="en-US" altLang="en-US"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2</a:t>
            </a:r>
            <a:r>
              <a:rPr kumimoji="0" lang="en-US" altLang="en-US"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3</a:t>
            </a:r>
            <a:r>
              <a:rPr kumimoji="0" lang="en-US" altLang="en-US"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D4666A5E-B269-4019-9A67-9C9266BADAD3}"/>
              </a:ext>
            </a:extLst>
          </p:cNvPr>
          <p:cNvSpPr>
            <a:spLocks noChangeArrowheads="1"/>
          </p:cNvSpPr>
          <p:nvPr/>
        </p:nvSpPr>
        <p:spPr bwMode="auto">
          <a:xfrm>
            <a:off x="3822492" y="4775131"/>
            <a:ext cx="4107468" cy="3231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Arial" panose="020B0604020202020204" pitchFamily="34" charset="0"/>
              </a:rPr>
              <a:t>arr</a:t>
            </a:r>
            <a:r>
              <a:rPr kumimoji="0" lang="en-US" altLang="en-US" sz="18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sz="1800" b="1" i="0" u="none" strike="noStrike" cap="none" normalizeH="0" baseline="0" dirty="0">
                <a:ln>
                  <a:noFill/>
                </a:ln>
                <a:solidFill>
                  <a:srgbClr val="CE5C00"/>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Arial" panose="020B0604020202020204" pitchFamily="34" charset="0"/>
              </a:rPr>
              <a:t>np</a:t>
            </a:r>
            <a:r>
              <a:rPr kumimoji="0" lang="en-US" altLang="en-US" sz="1800" b="1" i="0" u="none" strike="noStrike" cap="none" normalizeH="0" baseline="0" dirty="0" err="1">
                <a:ln>
                  <a:noFill/>
                </a:ln>
                <a:solidFill>
                  <a:srgbClr val="CE5C00"/>
                </a:solidFill>
                <a:effectLst/>
                <a:latin typeface="Arial" panose="020B0604020202020204" pitchFamily="34" charset="0"/>
              </a:rPr>
              <a:t>.</a:t>
            </a:r>
            <a:r>
              <a:rPr kumimoji="0" lang="en-US" altLang="en-US" sz="1800" b="0" i="0" u="none" strike="noStrike" cap="none" normalizeH="0" baseline="0" dirty="0" err="1">
                <a:ln>
                  <a:noFill/>
                </a:ln>
                <a:solidFill>
                  <a:srgbClr val="000000"/>
                </a:solidFill>
                <a:effectLst/>
                <a:latin typeface="Arial" panose="020B0604020202020204" pitchFamily="34" charset="0"/>
              </a:rPr>
              <a:t>array</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800"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2</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sz="1800"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1</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sz="1800"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5</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sz="1800"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3</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sz="1800"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7</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sz="1800"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4</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sz="1800"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6</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en-US" altLang="en-US" sz="1800" b="1" i="0" u="none" strike="noStrike" cap="none" normalizeH="0" baseline="0" dirty="0">
                <a:ln>
                  <a:noFill/>
                </a:ln>
                <a:solidFill>
                  <a:srgbClr val="0000CF"/>
                </a:solidFill>
                <a:effectLst/>
                <a:latin typeface="Arial Unicode MS"/>
                <a:ea typeface="Times New Roman" panose="02020603050405020304" pitchFamily="18" charset="0"/>
                <a:cs typeface="Courier New" panose="02070309020205020404" pitchFamily="49" charset="0"/>
              </a:rPr>
              <a:t>8</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75D1E1EB-40C0-4492-9B59-8C37CD96A399}"/>
              </a:ext>
            </a:extLst>
          </p:cNvPr>
          <p:cNvSpPr>
            <a:spLocks noChangeArrowheads="1"/>
          </p:cNvSpPr>
          <p:nvPr/>
        </p:nvSpPr>
        <p:spPr bwMode="auto">
          <a:xfrm>
            <a:off x="3822492" y="5632768"/>
            <a:ext cx="4107468" cy="6832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Arial" panose="020B0604020202020204" pitchFamily="34" charset="0"/>
              </a:rPr>
              <a:t>np</a:t>
            </a:r>
            <a:r>
              <a:rPr kumimoji="0" lang="en-US" altLang="en-US" sz="1800" b="1" i="0" u="none" strike="noStrike" cap="none" normalizeH="0" baseline="0" dirty="0" err="1">
                <a:ln>
                  <a:noFill/>
                </a:ln>
                <a:solidFill>
                  <a:srgbClr val="CE5C00"/>
                </a:solidFill>
                <a:effectLst/>
                <a:latin typeface="Arial" panose="020B0604020202020204" pitchFamily="34" charset="0"/>
              </a:rPr>
              <a:t>.</a:t>
            </a:r>
            <a:r>
              <a:rPr kumimoji="0" lang="en-US" altLang="en-US" sz="1800" b="0" i="0" u="none" strike="noStrike" cap="none" normalizeH="0" baseline="0" dirty="0" err="1">
                <a:ln>
                  <a:noFill/>
                </a:ln>
                <a:solidFill>
                  <a:srgbClr val="000000"/>
                </a:solidFill>
                <a:effectLst/>
                <a:latin typeface="Arial" panose="020B0604020202020204" pitchFamily="34" charset="0"/>
              </a:rPr>
              <a:t>sort</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Arial" panose="020B0604020202020204" pitchFamily="34" charset="0"/>
              </a:rPr>
              <a:t>arr</a:t>
            </a:r>
            <a:r>
              <a:rPr kumimoji="0" lang="en-US" altLang="en-US" sz="1800" b="1"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800" b="0" i="1"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array([1, 2, 3, 4, 5, 6, 7, 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782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54000" y="1417638"/>
            <a:ext cx="11747500" cy="4805362"/>
          </a:xfrm>
        </p:spPr>
        <p:txBody>
          <a:bodyPr>
            <a:normAutofit fontScale="77500" lnSpcReduction="20000"/>
          </a:bodyPr>
          <a:lstStyle/>
          <a:p>
            <a:pPr marL="457200" indent="-457200">
              <a:buFont typeface="+mj-lt"/>
              <a:buAutoNum type="arabicPeriod"/>
            </a:pPr>
            <a:r>
              <a:rPr lang="en-US" dirty="0"/>
              <a:t>Open Command prompt and open </a:t>
            </a:r>
            <a:r>
              <a:rPr lang="en-US" dirty="0" err="1"/>
              <a:t>jupyter</a:t>
            </a:r>
            <a:r>
              <a:rPr lang="en-US" dirty="0"/>
              <a:t> notebook</a:t>
            </a:r>
          </a:p>
          <a:p>
            <a:pPr marL="457200" indent="-457200">
              <a:buFont typeface="+mj-lt"/>
              <a:buAutoNum type="arabicPeriod"/>
            </a:pPr>
            <a:r>
              <a:rPr lang="en-US" dirty="0"/>
              <a:t>Create a new folder and create a new kernel. Rename your file.</a:t>
            </a:r>
          </a:p>
          <a:p>
            <a:pPr marL="457200" indent="-457200">
              <a:buFont typeface="+mj-lt"/>
              <a:buAutoNum type="arabicPeriod"/>
            </a:pPr>
            <a:r>
              <a:rPr lang="en-US" dirty="0"/>
              <a:t>Import </a:t>
            </a:r>
            <a:r>
              <a:rPr lang="en-US" dirty="0" err="1"/>
              <a:t>numpy</a:t>
            </a:r>
            <a:r>
              <a:rPr lang="en-US" dirty="0"/>
              <a:t> as library:</a:t>
            </a:r>
          </a:p>
          <a:p>
            <a:pPr lvl="1"/>
            <a:r>
              <a:rPr lang="en-US" dirty="0"/>
              <a:t>import </a:t>
            </a:r>
            <a:r>
              <a:rPr lang="en-US" dirty="0" err="1"/>
              <a:t>numpy</a:t>
            </a:r>
            <a:r>
              <a:rPr lang="en-US" dirty="0"/>
              <a:t> as np</a:t>
            </a:r>
          </a:p>
          <a:p>
            <a:pPr marL="457200" indent="-457200">
              <a:buFont typeface="+mj-lt"/>
              <a:buAutoNum type="arabicPeriod"/>
            </a:pPr>
            <a:r>
              <a:rPr lang="en-US" dirty="0"/>
              <a:t>Create an array list</a:t>
            </a:r>
          </a:p>
          <a:p>
            <a:pPr lvl="1"/>
            <a:r>
              <a:rPr lang="en-US" dirty="0" err="1"/>
              <a:t>my_list</a:t>
            </a:r>
            <a:r>
              <a:rPr lang="en-US" dirty="0"/>
              <a:t> = [1,2,3]</a:t>
            </a:r>
          </a:p>
          <a:p>
            <a:pPr lvl="1"/>
            <a:r>
              <a:rPr lang="en-US" dirty="0" err="1"/>
              <a:t>my_list</a:t>
            </a:r>
            <a:endParaRPr lang="en-US" dirty="0"/>
          </a:p>
          <a:p>
            <a:pPr marL="457200" indent="-457200">
              <a:buFont typeface="+mj-lt"/>
              <a:buAutoNum type="arabicPeriod"/>
            </a:pPr>
            <a:r>
              <a:rPr lang="en-US" dirty="0"/>
              <a:t>Print the array list</a:t>
            </a:r>
          </a:p>
          <a:p>
            <a:pPr lvl="1"/>
            <a:r>
              <a:rPr lang="en-US" dirty="0" err="1"/>
              <a:t>np.array</a:t>
            </a:r>
            <a:r>
              <a:rPr lang="en-US" dirty="0"/>
              <a:t>(</a:t>
            </a:r>
            <a:r>
              <a:rPr lang="en-US" dirty="0" err="1"/>
              <a:t>my_list</a:t>
            </a:r>
            <a:r>
              <a:rPr lang="en-US" dirty="0"/>
              <a:t>)</a:t>
            </a:r>
          </a:p>
          <a:p>
            <a:pPr marL="457200" indent="-457200">
              <a:buFont typeface="+mj-lt"/>
              <a:buAutoNum type="arabicPeriod"/>
            </a:pPr>
            <a:r>
              <a:rPr lang="en-US" dirty="0"/>
              <a:t>Create a new array named as </a:t>
            </a:r>
            <a:r>
              <a:rPr lang="en-US" dirty="0" err="1"/>
              <a:t>my_matrix</a:t>
            </a:r>
            <a:r>
              <a:rPr lang="en-US" dirty="0"/>
              <a:t>, the view the new list of array.</a:t>
            </a:r>
          </a:p>
          <a:p>
            <a:pPr lvl="1"/>
            <a:r>
              <a:rPr lang="en-US" dirty="0" err="1"/>
              <a:t>my_matrix</a:t>
            </a:r>
            <a:r>
              <a:rPr lang="en-US" dirty="0"/>
              <a:t> = [[1,2,3],[4,5,6],[7,8,9]]</a:t>
            </a:r>
          </a:p>
          <a:p>
            <a:pPr lvl="1"/>
            <a:r>
              <a:rPr lang="en-US" dirty="0" err="1"/>
              <a:t>my_matrix</a:t>
            </a:r>
            <a:endParaRPr lang="en-US" dirty="0"/>
          </a:p>
          <a:p>
            <a:pPr marL="457200" indent="-457200">
              <a:buFont typeface="+mj-lt"/>
              <a:buAutoNum type="arabicPeriod"/>
            </a:pPr>
            <a:r>
              <a:rPr lang="en-US" dirty="0"/>
              <a:t>Print the new array list</a:t>
            </a:r>
          </a:p>
          <a:p>
            <a:pPr lvl="1"/>
            <a:r>
              <a:rPr lang="en-US" dirty="0" err="1"/>
              <a:t>np.array</a:t>
            </a:r>
            <a:r>
              <a:rPr lang="en-US" dirty="0"/>
              <a:t>(</a:t>
            </a:r>
            <a:r>
              <a:rPr lang="en-US" dirty="0" err="1"/>
              <a:t>my_matrix</a:t>
            </a:r>
            <a:r>
              <a:rPr lang="en-US" dirty="0"/>
              <a:t>)</a:t>
            </a:r>
          </a:p>
          <a:p>
            <a:pPr marL="457200" indent="-457200">
              <a:buFont typeface="+mj-lt"/>
              <a:buAutoNum type="arabicPeriod"/>
            </a:pPr>
            <a:r>
              <a:rPr lang="en-US" dirty="0"/>
              <a:t>Use the function arrange for the following method:</a:t>
            </a:r>
          </a:p>
          <a:p>
            <a:pPr lvl="1"/>
            <a:r>
              <a:rPr lang="en-US" dirty="0" err="1"/>
              <a:t>np.arange</a:t>
            </a:r>
            <a:r>
              <a:rPr lang="en-US" dirty="0"/>
              <a:t>(0,10)</a:t>
            </a:r>
          </a:p>
          <a:p>
            <a:pPr marL="0" indent="0">
              <a:buNone/>
            </a:pPr>
            <a:r>
              <a:rPr lang="en-US" dirty="0"/>
              <a:t>output:</a:t>
            </a:r>
          </a:p>
          <a:p>
            <a:pPr marL="0" indent="0">
              <a:buNone/>
            </a:pPr>
            <a:endParaRPr lang="en-US" dirty="0"/>
          </a:p>
          <a:p>
            <a:pPr marL="0" indent="0">
              <a:buNone/>
            </a:pPr>
            <a:endParaRPr lang="en-US"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Tutorials on array with </a:t>
            </a:r>
            <a:r>
              <a:rPr lang="en-MY" dirty="0" err="1"/>
              <a:t>Numpy</a:t>
            </a:r>
            <a:endParaRPr lang="en-MY" dirty="0"/>
          </a:p>
        </p:txBody>
      </p:sp>
      <p:graphicFrame>
        <p:nvGraphicFramePr>
          <p:cNvPr id="2" name="Table 2">
            <a:extLst>
              <a:ext uri="{FF2B5EF4-FFF2-40B4-BE49-F238E27FC236}">
                <a16:creationId xmlns:a16="http://schemas.microsoft.com/office/drawing/2014/main" id="{2CBFF9A7-A75E-4F17-B5FB-723644AE2C19}"/>
              </a:ext>
            </a:extLst>
          </p:cNvPr>
          <p:cNvGraphicFramePr>
            <a:graphicFrameLocks noGrp="1"/>
          </p:cNvGraphicFramePr>
          <p:nvPr>
            <p:extLst>
              <p:ext uri="{D42A27DB-BD31-4B8C-83A1-F6EECF244321}">
                <p14:modId xmlns:p14="http://schemas.microsoft.com/office/powerpoint/2010/main" val="3066349020"/>
              </p:ext>
            </p:extLst>
          </p:nvPr>
        </p:nvGraphicFramePr>
        <p:xfrm>
          <a:off x="1177560" y="5792200"/>
          <a:ext cx="8128000" cy="6502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977938677"/>
                    </a:ext>
                  </a:extLst>
                </a:gridCol>
              </a:tblGrid>
              <a:tr h="6502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5448275"/>
                  </a:ext>
                </a:extLst>
              </a:tr>
            </a:tbl>
          </a:graphicData>
        </a:graphic>
      </p:graphicFrame>
    </p:spTree>
    <p:extLst>
      <p:ext uri="{BB962C8B-B14F-4D97-AF65-F5344CB8AC3E}">
        <p14:creationId xmlns:p14="http://schemas.microsoft.com/office/powerpoint/2010/main" val="3525847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err="1"/>
              <a:t>np.arange</a:t>
            </a:r>
            <a:r>
              <a:rPr lang="en-MY" dirty="0"/>
              <a:t>(0, 11, 2)</a:t>
            </a:r>
          </a:p>
          <a:p>
            <a:r>
              <a:rPr lang="en-MY" dirty="0"/>
              <a:t>output:</a:t>
            </a:r>
          </a:p>
          <a:p>
            <a:endParaRPr lang="en-MY" dirty="0"/>
          </a:p>
          <a:p>
            <a:r>
              <a:rPr lang="en-MY" dirty="0" err="1"/>
              <a:t>np.zeros</a:t>
            </a:r>
            <a:r>
              <a:rPr lang="en-MY" dirty="0"/>
              <a:t>(3)</a:t>
            </a:r>
          </a:p>
          <a:p>
            <a:r>
              <a:rPr lang="en-MY" dirty="0"/>
              <a:t>output: </a:t>
            </a:r>
          </a:p>
          <a:p>
            <a:endParaRPr lang="en-MY" dirty="0"/>
          </a:p>
          <a:p>
            <a:r>
              <a:rPr lang="en-MY" dirty="0" err="1"/>
              <a:t>np.zeros</a:t>
            </a:r>
            <a:r>
              <a:rPr lang="en-MY" dirty="0"/>
              <a:t>((5, 5))</a:t>
            </a:r>
          </a:p>
          <a:p>
            <a:r>
              <a:rPr lang="en-MY" dirty="0"/>
              <a:t>output:</a:t>
            </a:r>
          </a:p>
          <a:p>
            <a:pPr marL="0" indent="0">
              <a:buNone/>
            </a:pPr>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Tutorials on array with </a:t>
            </a:r>
            <a:r>
              <a:rPr lang="en-MY" dirty="0" err="1"/>
              <a:t>Numpy</a:t>
            </a:r>
            <a:endParaRPr lang="en-MY" dirty="0"/>
          </a:p>
        </p:txBody>
      </p:sp>
      <p:graphicFrame>
        <p:nvGraphicFramePr>
          <p:cNvPr id="4" name="Table 2">
            <a:extLst>
              <a:ext uri="{FF2B5EF4-FFF2-40B4-BE49-F238E27FC236}">
                <a16:creationId xmlns:a16="http://schemas.microsoft.com/office/drawing/2014/main" id="{9D9EA0FD-16EA-423F-839D-7768FE92A8BF}"/>
              </a:ext>
            </a:extLst>
          </p:cNvPr>
          <p:cNvGraphicFramePr>
            <a:graphicFrameLocks noGrp="1"/>
          </p:cNvGraphicFramePr>
          <p:nvPr>
            <p:extLst>
              <p:ext uri="{D42A27DB-BD31-4B8C-83A1-F6EECF244321}">
                <p14:modId xmlns:p14="http://schemas.microsoft.com/office/powerpoint/2010/main" val="2427938763"/>
              </p:ext>
            </p:extLst>
          </p:nvPr>
        </p:nvGraphicFramePr>
        <p:xfrm>
          <a:off x="2032000" y="2263515"/>
          <a:ext cx="8128000" cy="611265"/>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977938677"/>
                    </a:ext>
                  </a:extLst>
                </a:gridCol>
              </a:tblGrid>
              <a:tr h="611265">
                <a:tc>
                  <a:txBody>
                    <a:bodyPr/>
                    <a:lstStyle/>
                    <a:p>
                      <a:r>
                        <a:rPr lang="en-US" dirty="0">
                          <a:solidFill>
                            <a:schemeClr val="tx1"/>
                          </a:solidFill>
                        </a:rPr>
                        <a:t>array([ 0,  2,  4,  6,  8,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5448275"/>
                  </a:ext>
                </a:extLst>
              </a:tr>
            </a:tbl>
          </a:graphicData>
        </a:graphic>
      </p:graphicFrame>
      <p:graphicFrame>
        <p:nvGraphicFramePr>
          <p:cNvPr id="5" name="Table 2">
            <a:extLst>
              <a:ext uri="{FF2B5EF4-FFF2-40B4-BE49-F238E27FC236}">
                <a16:creationId xmlns:a16="http://schemas.microsoft.com/office/drawing/2014/main" id="{EEAD472F-E908-4E7F-9EB4-66A50D2C1843}"/>
              </a:ext>
            </a:extLst>
          </p:cNvPr>
          <p:cNvGraphicFramePr>
            <a:graphicFrameLocks noGrp="1"/>
          </p:cNvGraphicFramePr>
          <p:nvPr>
            <p:extLst>
              <p:ext uri="{D42A27DB-BD31-4B8C-83A1-F6EECF244321}">
                <p14:modId xmlns:p14="http://schemas.microsoft.com/office/powerpoint/2010/main" val="728111748"/>
              </p:ext>
            </p:extLst>
          </p:nvPr>
        </p:nvGraphicFramePr>
        <p:xfrm>
          <a:off x="2032000" y="3569560"/>
          <a:ext cx="8128000" cy="611265"/>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977938677"/>
                    </a:ext>
                  </a:extLst>
                </a:gridCol>
              </a:tblGrid>
              <a:tr h="611265">
                <a:tc>
                  <a:txBody>
                    <a:bodyPr/>
                    <a:lstStyle/>
                    <a:p>
                      <a:r>
                        <a:rPr lang="en-US" dirty="0">
                          <a:solidFill>
                            <a:schemeClr val="tx1"/>
                          </a:solidFill>
                        </a:rPr>
                        <a:t>array([0., 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5448275"/>
                  </a:ext>
                </a:extLst>
              </a:tr>
            </a:tbl>
          </a:graphicData>
        </a:graphic>
      </p:graphicFrame>
      <p:graphicFrame>
        <p:nvGraphicFramePr>
          <p:cNvPr id="6" name="Table 2">
            <a:extLst>
              <a:ext uri="{FF2B5EF4-FFF2-40B4-BE49-F238E27FC236}">
                <a16:creationId xmlns:a16="http://schemas.microsoft.com/office/drawing/2014/main" id="{25F3C6FB-1139-4CF8-8AB6-01A8B3EB6556}"/>
              </a:ext>
            </a:extLst>
          </p:cNvPr>
          <p:cNvGraphicFramePr>
            <a:graphicFrameLocks noGrp="1"/>
          </p:cNvGraphicFramePr>
          <p:nvPr>
            <p:extLst>
              <p:ext uri="{D42A27DB-BD31-4B8C-83A1-F6EECF244321}">
                <p14:modId xmlns:p14="http://schemas.microsoft.com/office/powerpoint/2010/main" val="1110278865"/>
              </p:ext>
            </p:extLst>
          </p:nvPr>
        </p:nvGraphicFramePr>
        <p:xfrm>
          <a:off x="2032000" y="5026701"/>
          <a:ext cx="8128000" cy="940961"/>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977938677"/>
                    </a:ext>
                  </a:extLst>
                </a:gridCol>
              </a:tblGrid>
              <a:tr h="940961">
                <a:tc>
                  <a:txBody>
                    <a:bodyPr/>
                    <a:lstStyle/>
                    <a:p>
                      <a:r>
                        <a:rPr lang="en-US" dirty="0">
                          <a:solidFill>
                            <a:schemeClr val="tx1"/>
                          </a:solidFill>
                        </a:rPr>
                        <a:t>array([[0., 0., 0., 0., 0.], [0., 0., 0., 0., 0.], [0., 0., 0., 0., 0.], [0., 0., 0., 0., 0.], [0., 0., 0., 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5448275"/>
                  </a:ext>
                </a:extLst>
              </a:tr>
            </a:tbl>
          </a:graphicData>
        </a:graphic>
      </p:graphicFrame>
    </p:spTree>
    <p:extLst>
      <p:ext uri="{BB962C8B-B14F-4D97-AF65-F5344CB8AC3E}">
        <p14:creationId xmlns:p14="http://schemas.microsoft.com/office/powerpoint/2010/main" val="1103339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Create new list of array:</a:t>
            </a:r>
          </a:p>
          <a:p>
            <a:pPr lvl="1"/>
            <a:r>
              <a:rPr lang="en-MY" dirty="0" err="1"/>
              <a:t>arr</a:t>
            </a:r>
            <a:r>
              <a:rPr lang="en-MY" dirty="0"/>
              <a:t> = </a:t>
            </a:r>
            <a:r>
              <a:rPr lang="en-MY" dirty="0" err="1"/>
              <a:t>np.arange</a:t>
            </a:r>
            <a:r>
              <a:rPr lang="en-MY" dirty="0"/>
              <a:t>(0,10)</a:t>
            </a:r>
          </a:p>
          <a:p>
            <a:r>
              <a:rPr lang="en-MY" dirty="0"/>
              <a:t>Try the basic arithmetic operation below:</a:t>
            </a:r>
          </a:p>
          <a:p>
            <a:pPr marL="857250" lvl="1" indent="-457200">
              <a:buFont typeface="+mj-lt"/>
              <a:buAutoNum type="arabicPeriod"/>
            </a:pPr>
            <a:r>
              <a:rPr lang="en-MY" dirty="0" err="1"/>
              <a:t>arr</a:t>
            </a:r>
            <a:r>
              <a:rPr lang="en-MY" dirty="0"/>
              <a:t> + </a:t>
            </a:r>
            <a:r>
              <a:rPr lang="en-MY" dirty="0" err="1"/>
              <a:t>arr</a:t>
            </a:r>
            <a:endParaRPr lang="en-MY" dirty="0"/>
          </a:p>
          <a:p>
            <a:pPr marL="857250" lvl="1" indent="-457200">
              <a:buFont typeface="+mj-lt"/>
              <a:buAutoNum type="arabicPeriod"/>
            </a:pPr>
            <a:r>
              <a:rPr lang="en-MY" dirty="0" err="1"/>
              <a:t>arr</a:t>
            </a:r>
            <a:r>
              <a:rPr lang="en-MY" dirty="0"/>
              <a:t> * </a:t>
            </a:r>
            <a:r>
              <a:rPr lang="en-MY" dirty="0" err="1"/>
              <a:t>arr</a:t>
            </a:r>
            <a:endParaRPr lang="en-MY" dirty="0"/>
          </a:p>
          <a:p>
            <a:pPr marL="857250" lvl="1" indent="-457200">
              <a:buFont typeface="+mj-lt"/>
              <a:buAutoNum type="arabicPeriod"/>
            </a:pPr>
            <a:r>
              <a:rPr lang="en-MY" dirty="0" err="1"/>
              <a:t>arr</a:t>
            </a:r>
            <a:r>
              <a:rPr lang="en-MY" dirty="0"/>
              <a:t> – </a:t>
            </a:r>
            <a:r>
              <a:rPr lang="en-MY" dirty="0" err="1"/>
              <a:t>arr</a:t>
            </a:r>
            <a:endParaRPr lang="en-MY" dirty="0"/>
          </a:p>
          <a:p>
            <a:pPr marL="857250" lvl="1" indent="-457200">
              <a:buFont typeface="+mj-lt"/>
              <a:buAutoNum type="arabicPeriod"/>
            </a:pPr>
            <a:r>
              <a:rPr lang="en-MY" dirty="0" err="1"/>
              <a:t>arr</a:t>
            </a:r>
            <a:r>
              <a:rPr lang="en-MY" dirty="0"/>
              <a:t>**3</a:t>
            </a:r>
          </a:p>
          <a:p>
            <a:pPr marL="857250" lvl="1" indent="-457200">
              <a:buFont typeface="+mj-lt"/>
              <a:buAutoNum type="arabicPeriod"/>
            </a:pPr>
            <a:r>
              <a:rPr lang="en-MY" dirty="0" err="1"/>
              <a:t>np.sqrt</a:t>
            </a:r>
            <a:r>
              <a:rPr lang="en-MY" dirty="0"/>
              <a:t>(</a:t>
            </a:r>
            <a:r>
              <a:rPr lang="en-MY" dirty="0" err="1"/>
              <a:t>arr</a:t>
            </a:r>
            <a:r>
              <a:rPr lang="en-MY" dirty="0"/>
              <a:t>)</a:t>
            </a:r>
          </a:p>
          <a:p>
            <a:r>
              <a:rPr lang="en-MY" dirty="0"/>
              <a:t>Output:</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err="1"/>
              <a:t>Numpy</a:t>
            </a:r>
            <a:r>
              <a:rPr lang="en-MY" dirty="0"/>
              <a:t> operations</a:t>
            </a:r>
          </a:p>
        </p:txBody>
      </p:sp>
      <p:graphicFrame>
        <p:nvGraphicFramePr>
          <p:cNvPr id="4" name="Table 2">
            <a:extLst>
              <a:ext uri="{FF2B5EF4-FFF2-40B4-BE49-F238E27FC236}">
                <a16:creationId xmlns:a16="http://schemas.microsoft.com/office/drawing/2014/main" id="{E57917B4-7A9C-4EBB-B479-037334DC1F5C}"/>
              </a:ext>
            </a:extLst>
          </p:cNvPr>
          <p:cNvGraphicFramePr>
            <a:graphicFrameLocks noGrp="1"/>
          </p:cNvGraphicFramePr>
          <p:nvPr>
            <p:extLst>
              <p:ext uri="{D42A27DB-BD31-4B8C-83A1-F6EECF244321}">
                <p14:modId xmlns:p14="http://schemas.microsoft.com/office/powerpoint/2010/main" val="2844938594"/>
              </p:ext>
            </p:extLst>
          </p:nvPr>
        </p:nvGraphicFramePr>
        <p:xfrm>
          <a:off x="1946652" y="4916774"/>
          <a:ext cx="9041138" cy="1306226"/>
        </p:xfrm>
        <a:graphic>
          <a:graphicData uri="http://schemas.openxmlformats.org/drawingml/2006/table">
            <a:tbl>
              <a:tblPr firstRow="1" bandRow="1">
                <a:tableStyleId>{5C22544A-7EE6-4342-B048-85BDC9FD1C3A}</a:tableStyleId>
              </a:tblPr>
              <a:tblGrid>
                <a:gridCol w="9041138">
                  <a:extLst>
                    <a:ext uri="{9D8B030D-6E8A-4147-A177-3AD203B41FA5}">
                      <a16:colId xmlns:a16="http://schemas.microsoft.com/office/drawing/2014/main" val="3977938677"/>
                    </a:ext>
                  </a:extLst>
                </a:gridCol>
              </a:tblGrid>
              <a:tr h="130622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5448275"/>
                  </a:ext>
                </a:extLst>
              </a:tr>
            </a:tbl>
          </a:graphicData>
        </a:graphic>
      </p:graphicFrame>
    </p:spTree>
    <p:extLst>
      <p:ext uri="{BB962C8B-B14F-4D97-AF65-F5344CB8AC3E}">
        <p14:creationId xmlns:p14="http://schemas.microsoft.com/office/powerpoint/2010/main" val="234984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What is Pandas?</a:t>
            </a:r>
          </a:p>
          <a:p>
            <a:pPr lvl="1"/>
            <a:r>
              <a:rPr lang="en-US" dirty="0"/>
              <a:t>Pandas is an open source library which helps you </a:t>
            </a:r>
            <a:r>
              <a:rPr lang="en-US" dirty="0" err="1"/>
              <a:t>analyse</a:t>
            </a:r>
            <a:r>
              <a:rPr lang="en-US" dirty="0"/>
              <a:t> and manipulate data</a:t>
            </a:r>
          </a:p>
          <a:p>
            <a:pPr lvl="1"/>
            <a:endParaRPr lang="en-US" dirty="0"/>
          </a:p>
          <a:p>
            <a:r>
              <a:rPr lang="en-US" dirty="0"/>
              <a:t>Why Pandas?</a:t>
            </a:r>
          </a:p>
          <a:p>
            <a:pPr lvl="1" algn="just"/>
            <a:r>
              <a:rPr lang="en-US" dirty="0"/>
              <a:t>pandas provides a simple to use but very capable set of functions you can use to on your data.</a:t>
            </a:r>
          </a:p>
          <a:p>
            <a:pPr lvl="1" algn="just"/>
            <a:r>
              <a:rPr lang="en-US" dirty="0"/>
              <a:t>It's integrated with many other data science and machine learning tools which use Python so understanding it will be helpful throughout your journey.</a:t>
            </a:r>
          </a:p>
          <a:p>
            <a:pPr lvl="1" algn="just"/>
            <a:r>
              <a:rPr lang="en-US" dirty="0"/>
              <a:t>One of the main use cases you'll come across is using pandas to transform your data in a way which makes it usable with machine learning algorithms.</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Library (Pandas)</a:t>
            </a:r>
          </a:p>
        </p:txBody>
      </p:sp>
    </p:spTree>
    <p:extLst>
      <p:ext uri="{BB962C8B-B14F-4D97-AF65-F5344CB8AC3E}">
        <p14:creationId xmlns:p14="http://schemas.microsoft.com/office/powerpoint/2010/main" val="419813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US" dirty="0"/>
              <a:t>Importance of Pandas</a:t>
            </a:r>
          </a:p>
          <a:p>
            <a:pPr lvl="1"/>
            <a:r>
              <a:rPr lang="en-US" dirty="0"/>
              <a:t>Calculate statistics and answer questions about the data, like:</a:t>
            </a:r>
          </a:p>
          <a:p>
            <a:pPr lvl="2"/>
            <a:r>
              <a:rPr lang="en-US" dirty="0"/>
              <a:t>What's the average, median, max, or min of each column?</a:t>
            </a:r>
          </a:p>
          <a:p>
            <a:pPr lvl="2"/>
            <a:r>
              <a:rPr lang="en-US" dirty="0"/>
              <a:t>Does column A correlate with column B?</a:t>
            </a:r>
          </a:p>
          <a:p>
            <a:pPr lvl="2"/>
            <a:r>
              <a:rPr lang="en-US" dirty="0"/>
              <a:t>What does the distribution of data in column C look like?</a:t>
            </a:r>
          </a:p>
          <a:p>
            <a:pPr lvl="1"/>
            <a:r>
              <a:rPr lang="en-US" dirty="0"/>
              <a:t>Clean the data by doing things like removing missing values and filtering rows or columns by some criteria</a:t>
            </a:r>
          </a:p>
          <a:p>
            <a:pPr lvl="1"/>
            <a:r>
              <a:rPr lang="en-US" dirty="0"/>
              <a:t>Visualize the data with help from Matplotlib. Plot bars, lines, histograms, bubbles, and more.</a:t>
            </a:r>
          </a:p>
          <a:p>
            <a:pPr lvl="1"/>
            <a:r>
              <a:rPr lang="en-US" dirty="0"/>
              <a:t>Store the cleaned, transformed data back into a CSV, other file or database.</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Library (Pandas)</a:t>
            </a:r>
          </a:p>
        </p:txBody>
      </p:sp>
    </p:spTree>
    <p:extLst>
      <p:ext uri="{BB962C8B-B14F-4D97-AF65-F5344CB8AC3E}">
        <p14:creationId xmlns:p14="http://schemas.microsoft.com/office/powerpoint/2010/main" val="1375847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US" dirty="0"/>
              <a:t>To get started using pandas, the first step is to import it.</a:t>
            </a:r>
          </a:p>
          <a:p>
            <a:r>
              <a:rPr lang="en-US" dirty="0"/>
              <a:t>The most common way (and method you should use) is to import pandas as the abbreviation pd.</a:t>
            </a:r>
          </a:p>
          <a:p>
            <a:r>
              <a:rPr lang="en-US" dirty="0"/>
              <a:t>If you see the letters pd used anywhere in machine learning or data science, it's probably referring to the pandas library. </a:t>
            </a:r>
          </a:p>
          <a:p>
            <a:r>
              <a:rPr lang="en-US" dirty="0"/>
              <a:t>Write a declaration of importing library as below:</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Import pandas library</a:t>
            </a:r>
          </a:p>
        </p:txBody>
      </p:sp>
      <p:pic>
        <p:nvPicPr>
          <p:cNvPr id="4" name="Picture 3">
            <a:extLst>
              <a:ext uri="{FF2B5EF4-FFF2-40B4-BE49-F238E27FC236}">
                <a16:creationId xmlns:a16="http://schemas.microsoft.com/office/drawing/2014/main" id="{C5AD21F1-FF8E-4FC1-8117-E0F2CE76CD78}"/>
              </a:ext>
            </a:extLst>
          </p:cNvPr>
          <p:cNvPicPr/>
          <p:nvPr/>
        </p:nvPicPr>
        <p:blipFill>
          <a:blip r:embed="rId2"/>
          <a:stretch>
            <a:fillRect/>
          </a:stretch>
        </p:blipFill>
        <p:spPr>
          <a:xfrm>
            <a:off x="3822492" y="4422338"/>
            <a:ext cx="3657600" cy="1049072"/>
          </a:xfrm>
          <a:prstGeom prst="rect">
            <a:avLst/>
          </a:prstGeom>
          <a:ln>
            <a:solidFill>
              <a:schemeClr val="tx1"/>
            </a:solidFill>
          </a:ln>
        </p:spPr>
      </p:pic>
    </p:spTree>
    <p:extLst>
      <p:ext uri="{BB962C8B-B14F-4D97-AF65-F5344CB8AC3E}">
        <p14:creationId xmlns:p14="http://schemas.microsoft.com/office/powerpoint/2010/main" val="539154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US" dirty="0"/>
              <a:t>The primary two components of pandas are the </a:t>
            </a:r>
            <a:r>
              <a:rPr lang="en-US" b="1" dirty="0"/>
              <a:t>Series</a:t>
            </a:r>
            <a:r>
              <a:rPr lang="en-US" dirty="0"/>
              <a:t> and </a:t>
            </a:r>
            <a:r>
              <a:rPr lang="en-US" b="1" dirty="0" err="1"/>
              <a:t>DataFrame</a:t>
            </a:r>
            <a:r>
              <a:rPr lang="en-US" dirty="0"/>
              <a:t>. </a:t>
            </a:r>
          </a:p>
          <a:p>
            <a:pPr lvl="1"/>
            <a:r>
              <a:rPr lang="en-US" dirty="0"/>
              <a:t>A </a:t>
            </a:r>
            <a:r>
              <a:rPr lang="en-US" b="1" dirty="0"/>
              <a:t>Series</a:t>
            </a:r>
            <a:r>
              <a:rPr lang="en-US" dirty="0"/>
              <a:t> is essentially a column</a:t>
            </a:r>
          </a:p>
          <a:p>
            <a:pPr lvl="1"/>
            <a:r>
              <a:rPr lang="en-US" b="1" dirty="0" err="1"/>
              <a:t>DataFrame</a:t>
            </a:r>
            <a:r>
              <a:rPr lang="en-US" dirty="0"/>
              <a:t> is a multi-dimensional table made up of a collection of Series.</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Core components of pandas: Series and </a:t>
            </a:r>
            <a:r>
              <a:rPr lang="en-MY" dirty="0" err="1"/>
              <a:t>DataFrame</a:t>
            </a:r>
            <a:endParaRPr lang="en-MY" dirty="0"/>
          </a:p>
        </p:txBody>
      </p:sp>
      <p:pic>
        <p:nvPicPr>
          <p:cNvPr id="4" name="Picture 3">
            <a:extLst>
              <a:ext uri="{FF2B5EF4-FFF2-40B4-BE49-F238E27FC236}">
                <a16:creationId xmlns:a16="http://schemas.microsoft.com/office/drawing/2014/main" id="{95EB79C6-9795-4242-BB53-034455E246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28801" y="3138328"/>
            <a:ext cx="7120328" cy="3084672"/>
          </a:xfrm>
          <a:prstGeom prst="rect">
            <a:avLst/>
          </a:prstGeom>
          <a:noFill/>
          <a:ln>
            <a:noFill/>
          </a:ln>
        </p:spPr>
      </p:pic>
    </p:spTree>
    <p:extLst>
      <p:ext uri="{BB962C8B-B14F-4D97-AF65-F5344CB8AC3E}">
        <p14:creationId xmlns:p14="http://schemas.microsoft.com/office/powerpoint/2010/main" val="101870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061700" cy="4525962"/>
          </a:xfrm>
        </p:spPr>
        <p:txBody>
          <a:bodyPr/>
          <a:lstStyle/>
          <a:p>
            <a:pPr marL="457200" indent="-457200">
              <a:buAutoNum type="arabicPeriod"/>
            </a:pPr>
            <a:r>
              <a:rPr lang="en-MY" dirty="0"/>
              <a:t>Installation Guide</a:t>
            </a:r>
          </a:p>
          <a:p>
            <a:pPr marL="457200" indent="-457200">
              <a:buAutoNum type="arabicPeriod"/>
            </a:pPr>
            <a:r>
              <a:rPr lang="en-MY" dirty="0"/>
              <a:t>Run basic Python programme and libraries/packages</a:t>
            </a:r>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spTree>
    <p:extLst>
      <p:ext uri="{BB962C8B-B14F-4D97-AF65-F5344CB8AC3E}">
        <p14:creationId xmlns:p14="http://schemas.microsoft.com/office/powerpoint/2010/main" val="1222172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22250" y="1682047"/>
            <a:ext cx="11747500" cy="4733744"/>
          </a:xfrm>
        </p:spPr>
        <p:txBody>
          <a:bodyPr/>
          <a:lstStyle/>
          <a:p>
            <a:r>
              <a:rPr lang="en-US" dirty="0"/>
              <a:t>Let's say we have a fruit stand that sells apples and oranges. </a:t>
            </a:r>
          </a:p>
          <a:p>
            <a:r>
              <a:rPr lang="en-US" dirty="0"/>
              <a:t>We want to have a column for each fruit and a row for each customer purchase. </a:t>
            </a:r>
          </a:p>
          <a:p>
            <a:r>
              <a:rPr lang="en-US" dirty="0"/>
              <a:t>To organize this as a dictionary for pandas we could do something like:</a:t>
            </a:r>
          </a:p>
          <a:p>
            <a:endParaRPr lang="en-MY" dirty="0"/>
          </a:p>
          <a:p>
            <a:endParaRPr lang="en-MY" dirty="0"/>
          </a:p>
          <a:p>
            <a:endParaRPr lang="en-MY" dirty="0"/>
          </a:p>
          <a:p>
            <a:r>
              <a:rPr lang="en-US" dirty="0"/>
              <a:t>And then pass it to the pandas </a:t>
            </a:r>
            <a:r>
              <a:rPr lang="en-US" dirty="0" err="1"/>
              <a:t>DataFrame</a:t>
            </a:r>
            <a:r>
              <a:rPr lang="en-US" dirty="0"/>
              <a:t> constructor:</a:t>
            </a:r>
          </a:p>
          <a:p>
            <a:endParaRPr lang="en-MY" dirty="0"/>
          </a:p>
          <a:p>
            <a:endParaRPr lang="en-MY" dirty="0"/>
          </a:p>
          <a:p>
            <a:r>
              <a:rPr lang="en-MY" dirty="0"/>
              <a:t>Output: </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Series and </a:t>
            </a:r>
            <a:r>
              <a:rPr lang="en-MY" dirty="0" err="1"/>
              <a:t>DataFrame</a:t>
            </a:r>
            <a:endParaRPr lang="en-MY" dirty="0"/>
          </a:p>
        </p:txBody>
      </p:sp>
      <p:graphicFrame>
        <p:nvGraphicFramePr>
          <p:cNvPr id="2" name="Table 1">
            <a:extLst>
              <a:ext uri="{FF2B5EF4-FFF2-40B4-BE49-F238E27FC236}">
                <a16:creationId xmlns:a16="http://schemas.microsoft.com/office/drawing/2014/main" id="{BC324FDA-8F5B-4908-842C-09BFB077123F}"/>
              </a:ext>
            </a:extLst>
          </p:cNvPr>
          <p:cNvGraphicFramePr>
            <a:graphicFrameLocks noGrp="1"/>
          </p:cNvGraphicFramePr>
          <p:nvPr>
            <p:extLst>
              <p:ext uri="{D42A27DB-BD31-4B8C-83A1-F6EECF244321}">
                <p14:modId xmlns:p14="http://schemas.microsoft.com/office/powerpoint/2010/main" val="3970028399"/>
              </p:ext>
            </p:extLst>
          </p:nvPr>
        </p:nvGraphicFramePr>
        <p:xfrm>
          <a:off x="3126715" y="3146441"/>
          <a:ext cx="4383357" cy="1148398"/>
        </p:xfrm>
        <a:graphic>
          <a:graphicData uri="http://schemas.openxmlformats.org/drawingml/2006/table">
            <a:tbl>
              <a:tblPr firstRow="1" firstCol="1" bandRow="1">
                <a:tableStyleId>{5C22544A-7EE6-4342-B048-85BDC9FD1C3A}</a:tableStyleId>
              </a:tblPr>
              <a:tblGrid>
                <a:gridCol w="4383357">
                  <a:extLst>
                    <a:ext uri="{9D8B030D-6E8A-4147-A177-3AD203B41FA5}">
                      <a16:colId xmlns:a16="http://schemas.microsoft.com/office/drawing/2014/main" val="260685457"/>
                    </a:ext>
                  </a:extLst>
                </a:gridCol>
              </a:tblGrid>
              <a:tr h="1056591">
                <a:tc>
                  <a:txBody>
                    <a:bodyPr/>
                    <a:lstStyle/>
                    <a:p>
                      <a:pPr algn="l">
                        <a:lnSpc>
                          <a:spcPct val="120000"/>
                        </a:lnSpc>
                      </a:pPr>
                      <a:r>
                        <a:rPr lang="en-US" sz="1600" dirty="0">
                          <a:solidFill>
                            <a:sysClr val="windowText" lastClr="000000"/>
                          </a:solidFill>
                          <a:effectLst/>
                        </a:rPr>
                        <a:t>data = {</a:t>
                      </a:r>
                    </a:p>
                    <a:p>
                      <a:pPr algn="l">
                        <a:lnSpc>
                          <a:spcPct val="120000"/>
                        </a:lnSpc>
                      </a:pPr>
                      <a:r>
                        <a:rPr lang="en-US" sz="1600" dirty="0">
                          <a:solidFill>
                            <a:sysClr val="windowText" lastClr="000000"/>
                          </a:solidFill>
                          <a:effectLst/>
                        </a:rPr>
                        <a:t>    'apples': [3, 2, 0, 1], </a:t>
                      </a:r>
                    </a:p>
                    <a:p>
                      <a:pPr algn="l">
                        <a:lnSpc>
                          <a:spcPct val="120000"/>
                        </a:lnSpc>
                      </a:pPr>
                      <a:r>
                        <a:rPr lang="en-US" sz="1600" dirty="0">
                          <a:solidFill>
                            <a:sysClr val="windowText" lastClr="000000"/>
                          </a:solidFill>
                          <a:effectLst/>
                        </a:rPr>
                        <a:t>    'oranges': [0, 3, 7, 2]</a:t>
                      </a:r>
                    </a:p>
                    <a:p>
                      <a:pPr algn="l">
                        <a:lnSpc>
                          <a:spcPct val="120000"/>
                        </a:lnSpc>
                      </a:pPr>
                      <a:r>
                        <a:rPr lang="en-US" sz="1600" dirty="0">
                          <a:solidFill>
                            <a:sysClr val="windowText" lastClr="000000"/>
                          </a:solidFill>
                          <a:effectLst/>
                        </a:rPr>
                        <a:t>}</a:t>
                      </a: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9543277"/>
                  </a:ext>
                </a:extLst>
              </a:tr>
            </a:tbl>
          </a:graphicData>
        </a:graphic>
      </p:graphicFrame>
      <p:graphicFrame>
        <p:nvGraphicFramePr>
          <p:cNvPr id="3" name="Table 2">
            <a:extLst>
              <a:ext uri="{FF2B5EF4-FFF2-40B4-BE49-F238E27FC236}">
                <a16:creationId xmlns:a16="http://schemas.microsoft.com/office/drawing/2014/main" id="{1773158D-4664-4818-AAAE-167CB52731F2}"/>
              </a:ext>
            </a:extLst>
          </p:cNvPr>
          <p:cNvGraphicFramePr>
            <a:graphicFrameLocks noGrp="1"/>
          </p:cNvGraphicFramePr>
          <p:nvPr>
            <p:extLst>
              <p:ext uri="{D42A27DB-BD31-4B8C-83A1-F6EECF244321}">
                <p14:modId xmlns:p14="http://schemas.microsoft.com/office/powerpoint/2010/main" val="446754104"/>
              </p:ext>
            </p:extLst>
          </p:nvPr>
        </p:nvGraphicFramePr>
        <p:xfrm>
          <a:off x="3126715" y="4980997"/>
          <a:ext cx="4383357" cy="563182"/>
        </p:xfrm>
        <a:graphic>
          <a:graphicData uri="http://schemas.openxmlformats.org/drawingml/2006/table">
            <a:tbl>
              <a:tblPr firstRow="1" firstCol="1" bandRow="1">
                <a:tableStyleId>{5C22544A-7EE6-4342-B048-85BDC9FD1C3A}</a:tableStyleId>
              </a:tblPr>
              <a:tblGrid>
                <a:gridCol w="4383357">
                  <a:extLst>
                    <a:ext uri="{9D8B030D-6E8A-4147-A177-3AD203B41FA5}">
                      <a16:colId xmlns:a16="http://schemas.microsoft.com/office/drawing/2014/main" val="3884491805"/>
                    </a:ext>
                  </a:extLst>
                </a:gridCol>
              </a:tblGrid>
              <a:tr h="0">
                <a:tc>
                  <a:txBody>
                    <a:bodyPr/>
                    <a:lstStyle/>
                    <a:p>
                      <a:pPr algn="l">
                        <a:lnSpc>
                          <a:spcPct val="120000"/>
                        </a:lnSpc>
                      </a:pPr>
                      <a:r>
                        <a:rPr lang="en-US" sz="1600" dirty="0">
                          <a:solidFill>
                            <a:sysClr val="windowText" lastClr="000000"/>
                          </a:solidFill>
                          <a:effectLst/>
                        </a:rPr>
                        <a:t>purchases = </a:t>
                      </a:r>
                      <a:r>
                        <a:rPr lang="en-US" sz="1600" dirty="0" err="1">
                          <a:solidFill>
                            <a:sysClr val="windowText" lastClr="000000"/>
                          </a:solidFill>
                          <a:effectLst/>
                        </a:rPr>
                        <a:t>pd.DataFrame</a:t>
                      </a:r>
                      <a:r>
                        <a:rPr lang="en-US" sz="1600" dirty="0">
                          <a:solidFill>
                            <a:sysClr val="windowText" lastClr="000000"/>
                          </a:solidFill>
                          <a:effectLst/>
                        </a:rPr>
                        <a:t>(data)</a:t>
                      </a:r>
                    </a:p>
                    <a:p>
                      <a:pPr algn="l">
                        <a:lnSpc>
                          <a:spcPct val="120000"/>
                        </a:lnSpc>
                      </a:pPr>
                      <a:r>
                        <a:rPr lang="en-US" sz="1600" dirty="0">
                          <a:solidFill>
                            <a:sysClr val="windowText" lastClr="000000"/>
                          </a:solidFill>
                          <a:effectLst/>
                        </a:rPr>
                        <a:t>purchases</a:t>
                      </a: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638861"/>
                  </a:ext>
                </a:extLst>
              </a:tr>
            </a:tbl>
          </a:graphicData>
        </a:graphic>
      </p:graphicFrame>
      <p:graphicFrame>
        <p:nvGraphicFramePr>
          <p:cNvPr id="6" name="Table 5">
            <a:extLst>
              <a:ext uri="{FF2B5EF4-FFF2-40B4-BE49-F238E27FC236}">
                <a16:creationId xmlns:a16="http://schemas.microsoft.com/office/drawing/2014/main" id="{E5A23467-5054-4F7E-8687-617E31CD0973}"/>
              </a:ext>
            </a:extLst>
          </p:cNvPr>
          <p:cNvGraphicFramePr>
            <a:graphicFrameLocks noGrp="1"/>
          </p:cNvGraphicFramePr>
          <p:nvPr>
            <p:extLst>
              <p:ext uri="{D42A27DB-BD31-4B8C-83A1-F6EECF244321}">
                <p14:modId xmlns:p14="http://schemas.microsoft.com/office/powerpoint/2010/main" val="3028761750"/>
              </p:ext>
            </p:extLst>
          </p:nvPr>
        </p:nvGraphicFramePr>
        <p:xfrm>
          <a:off x="3136708" y="5812934"/>
          <a:ext cx="4383357" cy="602857"/>
        </p:xfrm>
        <a:graphic>
          <a:graphicData uri="http://schemas.openxmlformats.org/drawingml/2006/table">
            <a:tbl>
              <a:tblPr firstRow="1" firstCol="1" bandRow="1">
                <a:tableStyleId>{5C22544A-7EE6-4342-B048-85BDC9FD1C3A}</a:tableStyleId>
              </a:tblPr>
              <a:tblGrid>
                <a:gridCol w="4383357">
                  <a:extLst>
                    <a:ext uri="{9D8B030D-6E8A-4147-A177-3AD203B41FA5}">
                      <a16:colId xmlns:a16="http://schemas.microsoft.com/office/drawing/2014/main" val="3884491805"/>
                    </a:ext>
                  </a:extLst>
                </a:gridCol>
              </a:tblGrid>
              <a:tr h="602857">
                <a:tc>
                  <a:txBody>
                    <a:bodyPr/>
                    <a:lstStyle/>
                    <a:p>
                      <a:pPr algn="l">
                        <a:lnSpc>
                          <a:spcPct val="120000"/>
                        </a:lnSpc>
                      </a:pP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638861"/>
                  </a:ext>
                </a:extLst>
              </a:tr>
            </a:tbl>
          </a:graphicData>
        </a:graphic>
      </p:graphicFrame>
    </p:spTree>
    <p:extLst>
      <p:ext uri="{BB962C8B-B14F-4D97-AF65-F5344CB8AC3E}">
        <p14:creationId xmlns:p14="http://schemas.microsoft.com/office/powerpoint/2010/main" val="4218451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22250" y="1697039"/>
            <a:ext cx="11747500" cy="4525962"/>
          </a:xfrm>
        </p:spPr>
        <p:txBody>
          <a:bodyPr/>
          <a:lstStyle/>
          <a:p>
            <a:r>
              <a:rPr lang="en-US" dirty="0"/>
              <a:t>Let's have customer names as our index:</a:t>
            </a:r>
          </a:p>
          <a:p>
            <a:endParaRPr lang="en-MY" dirty="0"/>
          </a:p>
          <a:p>
            <a:endParaRPr lang="en-MY" dirty="0"/>
          </a:p>
          <a:p>
            <a:r>
              <a:rPr lang="en-MY" dirty="0"/>
              <a:t>Output:</a:t>
            </a:r>
          </a:p>
          <a:p>
            <a:endParaRPr lang="en-MY" dirty="0"/>
          </a:p>
          <a:p>
            <a:r>
              <a:rPr lang="en-US" dirty="0"/>
              <a:t>So now we could locate a customer's order by using their name:</a:t>
            </a:r>
          </a:p>
          <a:p>
            <a:pPr marL="0" indent="0">
              <a:buNone/>
            </a:pPr>
            <a:r>
              <a:rPr lang="en-MY" dirty="0"/>
              <a:t> </a:t>
            </a:r>
          </a:p>
          <a:p>
            <a:endParaRPr lang="en-MY" dirty="0"/>
          </a:p>
          <a:p>
            <a:r>
              <a:rPr lang="en-MY" dirty="0"/>
              <a:t>Output: </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Series and </a:t>
            </a:r>
            <a:r>
              <a:rPr lang="en-MY" dirty="0" err="1"/>
              <a:t>DataFrame</a:t>
            </a:r>
            <a:endParaRPr lang="en-MY" dirty="0"/>
          </a:p>
        </p:txBody>
      </p:sp>
      <p:graphicFrame>
        <p:nvGraphicFramePr>
          <p:cNvPr id="2" name="Table 1">
            <a:extLst>
              <a:ext uri="{FF2B5EF4-FFF2-40B4-BE49-F238E27FC236}">
                <a16:creationId xmlns:a16="http://schemas.microsoft.com/office/drawing/2014/main" id="{73314F15-96EF-493A-916E-45564766E36A}"/>
              </a:ext>
            </a:extLst>
          </p:cNvPr>
          <p:cNvGraphicFramePr>
            <a:graphicFrameLocks noGrp="1"/>
          </p:cNvGraphicFramePr>
          <p:nvPr>
            <p:extLst>
              <p:ext uri="{D42A27DB-BD31-4B8C-83A1-F6EECF244321}">
                <p14:modId xmlns:p14="http://schemas.microsoft.com/office/powerpoint/2010/main" val="1342244828"/>
              </p:ext>
            </p:extLst>
          </p:nvPr>
        </p:nvGraphicFramePr>
        <p:xfrm>
          <a:off x="2467148" y="2246173"/>
          <a:ext cx="6113780" cy="766850"/>
        </p:xfrm>
        <a:graphic>
          <a:graphicData uri="http://schemas.openxmlformats.org/drawingml/2006/table">
            <a:tbl>
              <a:tblPr firstRow="1" firstCol="1" bandRow="1">
                <a:tableStyleId>{5C22544A-7EE6-4342-B048-85BDC9FD1C3A}</a:tableStyleId>
              </a:tblPr>
              <a:tblGrid>
                <a:gridCol w="6113780">
                  <a:extLst>
                    <a:ext uri="{9D8B030D-6E8A-4147-A177-3AD203B41FA5}">
                      <a16:colId xmlns:a16="http://schemas.microsoft.com/office/drawing/2014/main" val="416606470"/>
                    </a:ext>
                  </a:extLst>
                </a:gridCol>
              </a:tblGrid>
              <a:tr h="766850">
                <a:tc>
                  <a:txBody>
                    <a:bodyPr/>
                    <a:lstStyle/>
                    <a:p>
                      <a:pPr algn="l">
                        <a:lnSpc>
                          <a:spcPct val="120000"/>
                        </a:lnSpc>
                      </a:pPr>
                      <a:r>
                        <a:rPr lang="en-US" sz="1600" dirty="0">
                          <a:solidFill>
                            <a:sysClr val="windowText" lastClr="000000"/>
                          </a:solidFill>
                          <a:effectLst/>
                        </a:rPr>
                        <a:t>purchases = </a:t>
                      </a:r>
                      <a:r>
                        <a:rPr lang="en-US" sz="1600" dirty="0" err="1">
                          <a:solidFill>
                            <a:sysClr val="windowText" lastClr="000000"/>
                          </a:solidFill>
                          <a:effectLst/>
                        </a:rPr>
                        <a:t>pd.DataFrame</a:t>
                      </a:r>
                      <a:r>
                        <a:rPr lang="en-US" sz="1600" dirty="0">
                          <a:solidFill>
                            <a:sysClr val="windowText" lastClr="000000"/>
                          </a:solidFill>
                          <a:effectLst/>
                        </a:rPr>
                        <a:t>(data, index=['June', 'Robert', 'Lily', </a:t>
                      </a:r>
                      <a:r>
                        <a:rPr lang="en-US" sz="1600" dirty="0" err="1">
                          <a:solidFill>
                            <a:sysClr val="windowText" lastClr="000000"/>
                          </a:solidFill>
                          <a:effectLst/>
                        </a:rPr>
                        <a:t>'David</a:t>
                      </a:r>
                      <a:r>
                        <a:rPr lang="en-US" sz="1600" dirty="0">
                          <a:solidFill>
                            <a:sysClr val="windowText" lastClr="000000"/>
                          </a:solidFill>
                          <a:effectLst/>
                        </a:rPr>
                        <a:t>'])</a:t>
                      </a:r>
                    </a:p>
                    <a:p>
                      <a:pPr algn="l">
                        <a:lnSpc>
                          <a:spcPct val="120000"/>
                        </a:lnSpc>
                      </a:pPr>
                      <a:r>
                        <a:rPr lang="en-US" sz="1600" dirty="0">
                          <a:solidFill>
                            <a:sysClr val="windowText" lastClr="000000"/>
                          </a:solidFill>
                          <a:effectLst/>
                        </a:rPr>
                        <a:t>purchases</a:t>
                      </a: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4288132"/>
                  </a:ext>
                </a:extLst>
              </a:tr>
            </a:tbl>
          </a:graphicData>
        </a:graphic>
      </p:graphicFrame>
      <p:graphicFrame>
        <p:nvGraphicFramePr>
          <p:cNvPr id="5" name="Table 4">
            <a:extLst>
              <a:ext uri="{FF2B5EF4-FFF2-40B4-BE49-F238E27FC236}">
                <a16:creationId xmlns:a16="http://schemas.microsoft.com/office/drawing/2014/main" id="{3D97CF31-5F59-4393-A121-17048A2DE926}"/>
              </a:ext>
            </a:extLst>
          </p:cNvPr>
          <p:cNvGraphicFramePr>
            <a:graphicFrameLocks noGrp="1"/>
          </p:cNvGraphicFramePr>
          <p:nvPr>
            <p:extLst>
              <p:ext uri="{D42A27DB-BD31-4B8C-83A1-F6EECF244321}">
                <p14:modId xmlns:p14="http://schemas.microsoft.com/office/powerpoint/2010/main" val="1663901021"/>
              </p:ext>
            </p:extLst>
          </p:nvPr>
        </p:nvGraphicFramePr>
        <p:xfrm>
          <a:off x="2467148" y="3247599"/>
          <a:ext cx="6113780" cy="766850"/>
        </p:xfrm>
        <a:graphic>
          <a:graphicData uri="http://schemas.openxmlformats.org/drawingml/2006/table">
            <a:tbl>
              <a:tblPr firstRow="1" firstCol="1" bandRow="1">
                <a:tableStyleId>{5C22544A-7EE6-4342-B048-85BDC9FD1C3A}</a:tableStyleId>
              </a:tblPr>
              <a:tblGrid>
                <a:gridCol w="6113780">
                  <a:extLst>
                    <a:ext uri="{9D8B030D-6E8A-4147-A177-3AD203B41FA5}">
                      <a16:colId xmlns:a16="http://schemas.microsoft.com/office/drawing/2014/main" val="416606470"/>
                    </a:ext>
                  </a:extLst>
                </a:gridCol>
              </a:tblGrid>
              <a:tr h="766850">
                <a:tc>
                  <a:txBody>
                    <a:bodyPr/>
                    <a:lstStyle/>
                    <a:p>
                      <a:pPr algn="l">
                        <a:lnSpc>
                          <a:spcPct val="120000"/>
                        </a:lnSpc>
                      </a:pP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4288132"/>
                  </a:ext>
                </a:extLst>
              </a:tr>
            </a:tbl>
          </a:graphicData>
        </a:graphic>
      </p:graphicFrame>
      <p:graphicFrame>
        <p:nvGraphicFramePr>
          <p:cNvPr id="3" name="Table 2">
            <a:extLst>
              <a:ext uri="{FF2B5EF4-FFF2-40B4-BE49-F238E27FC236}">
                <a16:creationId xmlns:a16="http://schemas.microsoft.com/office/drawing/2014/main" id="{0584BC10-E72C-488C-A13C-326455CFFC63}"/>
              </a:ext>
            </a:extLst>
          </p:cNvPr>
          <p:cNvGraphicFramePr>
            <a:graphicFrameLocks noGrp="1"/>
          </p:cNvGraphicFramePr>
          <p:nvPr>
            <p:extLst>
              <p:ext uri="{D42A27DB-BD31-4B8C-83A1-F6EECF244321}">
                <p14:modId xmlns:p14="http://schemas.microsoft.com/office/powerpoint/2010/main" val="2715285555"/>
              </p:ext>
            </p:extLst>
          </p:nvPr>
        </p:nvGraphicFramePr>
        <p:xfrm>
          <a:off x="2467148" y="4485778"/>
          <a:ext cx="6113780" cy="675183"/>
        </p:xfrm>
        <a:graphic>
          <a:graphicData uri="http://schemas.openxmlformats.org/drawingml/2006/table">
            <a:tbl>
              <a:tblPr firstRow="1" firstCol="1" bandRow="1">
                <a:tableStyleId>{5C22544A-7EE6-4342-B048-85BDC9FD1C3A}</a:tableStyleId>
              </a:tblPr>
              <a:tblGrid>
                <a:gridCol w="6113780">
                  <a:extLst>
                    <a:ext uri="{9D8B030D-6E8A-4147-A177-3AD203B41FA5}">
                      <a16:colId xmlns:a16="http://schemas.microsoft.com/office/drawing/2014/main" val="1710846997"/>
                    </a:ext>
                  </a:extLst>
                </a:gridCol>
              </a:tblGrid>
              <a:tr h="675183">
                <a:tc>
                  <a:txBody>
                    <a:bodyPr/>
                    <a:lstStyle/>
                    <a:p>
                      <a:pPr algn="just">
                        <a:lnSpc>
                          <a:spcPct val="120000"/>
                        </a:lnSpc>
                      </a:pPr>
                      <a:r>
                        <a:rPr lang="en-GB" sz="1800" dirty="0" err="1">
                          <a:solidFill>
                            <a:sysClr val="windowText" lastClr="000000"/>
                          </a:solidFill>
                          <a:effectLst/>
                        </a:rPr>
                        <a:t>purchases.loc</a:t>
                      </a:r>
                      <a:r>
                        <a:rPr lang="en-GB" sz="1800" dirty="0">
                          <a:solidFill>
                            <a:sysClr val="windowText" lastClr="000000"/>
                          </a:solidFill>
                          <a:effectLst/>
                        </a:rPr>
                        <a:t>['June']</a:t>
                      </a:r>
                      <a:endParaRPr lang="en-US" sz="18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6632179"/>
                  </a:ext>
                </a:extLst>
              </a:tr>
            </a:tbl>
          </a:graphicData>
        </a:graphic>
      </p:graphicFrame>
      <p:graphicFrame>
        <p:nvGraphicFramePr>
          <p:cNvPr id="7" name="Table 6">
            <a:extLst>
              <a:ext uri="{FF2B5EF4-FFF2-40B4-BE49-F238E27FC236}">
                <a16:creationId xmlns:a16="http://schemas.microsoft.com/office/drawing/2014/main" id="{FF7F29EB-48F8-4DD2-86CE-57794371B57C}"/>
              </a:ext>
            </a:extLst>
          </p:cNvPr>
          <p:cNvGraphicFramePr>
            <a:graphicFrameLocks noGrp="1"/>
          </p:cNvGraphicFramePr>
          <p:nvPr>
            <p:extLst>
              <p:ext uri="{D42A27DB-BD31-4B8C-83A1-F6EECF244321}">
                <p14:modId xmlns:p14="http://schemas.microsoft.com/office/powerpoint/2010/main" val="1955386847"/>
              </p:ext>
            </p:extLst>
          </p:nvPr>
        </p:nvGraphicFramePr>
        <p:xfrm>
          <a:off x="2467148" y="5492112"/>
          <a:ext cx="6113780" cy="766850"/>
        </p:xfrm>
        <a:graphic>
          <a:graphicData uri="http://schemas.openxmlformats.org/drawingml/2006/table">
            <a:tbl>
              <a:tblPr firstRow="1" firstCol="1" bandRow="1">
                <a:tableStyleId>{5C22544A-7EE6-4342-B048-85BDC9FD1C3A}</a:tableStyleId>
              </a:tblPr>
              <a:tblGrid>
                <a:gridCol w="6113780">
                  <a:extLst>
                    <a:ext uri="{9D8B030D-6E8A-4147-A177-3AD203B41FA5}">
                      <a16:colId xmlns:a16="http://schemas.microsoft.com/office/drawing/2014/main" val="416606470"/>
                    </a:ext>
                  </a:extLst>
                </a:gridCol>
              </a:tblGrid>
              <a:tr h="766850">
                <a:tc>
                  <a:txBody>
                    <a:bodyPr/>
                    <a:lstStyle/>
                    <a:p>
                      <a:pPr algn="l">
                        <a:lnSpc>
                          <a:spcPct val="120000"/>
                        </a:lnSpc>
                      </a:pP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4288132"/>
                  </a:ext>
                </a:extLst>
              </a:tr>
            </a:tbl>
          </a:graphicData>
        </a:graphic>
      </p:graphicFrame>
    </p:spTree>
    <p:extLst>
      <p:ext uri="{BB962C8B-B14F-4D97-AF65-F5344CB8AC3E}">
        <p14:creationId xmlns:p14="http://schemas.microsoft.com/office/powerpoint/2010/main" val="3376825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Data Frame</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err="1"/>
              <a:t>DataFrame</a:t>
            </a:r>
            <a:r>
              <a:rPr lang="en-US" dirty="0"/>
              <a:t> as a bunch of Series objects put together to share the same index.</a:t>
            </a:r>
          </a:p>
          <a:p>
            <a:endParaRPr lang="en-US" dirty="0"/>
          </a:p>
          <a:p>
            <a:endParaRPr lang="en-US" dirty="0"/>
          </a:p>
          <a:p>
            <a:endParaRPr lang="en-US" dirty="0"/>
          </a:p>
          <a:p>
            <a:endParaRPr lang="en-US" dirty="0"/>
          </a:p>
          <a:p>
            <a:endParaRPr lang="en-US" dirty="0"/>
          </a:p>
          <a:p>
            <a:r>
              <a:rPr lang="en-US" dirty="0"/>
              <a:t>Output: </a:t>
            </a:r>
          </a:p>
          <a:p>
            <a:endParaRPr lang="en-US" dirty="0"/>
          </a:p>
        </p:txBody>
      </p:sp>
      <p:pic>
        <p:nvPicPr>
          <p:cNvPr id="4" name="Picture 3">
            <a:extLst>
              <a:ext uri="{FF2B5EF4-FFF2-40B4-BE49-F238E27FC236}">
                <a16:creationId xmlns:a16="http://schemas.microsoft.com/office/drawing/2014/main" id="{B9176C89-A998-40F8-BC2B-6C77CBB6A5C4}"/>
              </a:ext>
            </a:extLst>
          </p:cNvPr>
          <p:cNvPicPr/>
          <p:nvPr/>
        </p:nvPicPr>
        <p:blipFill>
          <a:blip r:embed="rId2"/>
          <a:stretch>
            <a:fillRect/>
          </a:stretch>
        </p:blipFill>
        <p:spPr>
          <a:xfrm>
            <a:off x="734517" y="2213411"/>
            <a:ext cx="10208302" cy="2208688"/>
          </a:xfrm>
          <a:prstGeom prst="rect">
            <a:avLst/>
          </a:prstGeom>
        </p:spPr>
      </p:pic>
      <p:graphicFrame>
        <p:nvGraphicFramePr>
          <p:cNvPr id="5" name="Table 4">
            <a:extLst>
              <a:ext uri="{FF2B5EF4-FFF2-40B4-BE49-F238E27FC236}">
                <a16:creationId xmlns:a16="http://schemas.microsoft.com/office/drawing/2014/main" id="{D8DDF81C-50E3-4ACF-8336-10D8FAE10EEF}"/>
              </a:ext>
            </a:extLst>
          </p:cNvPr>
          <p:cNvGraphicFramePr>
            <a:graphicFrameLocks noGrp="1"/>
          </p:cNvGraphicFramePr>
          <p:nvPr>
            <p:extLst>
              <p:ext uri="{D42A27DB-BD31-4B8C-83A1-F6EECF244321}">
                <p14:modId xmlns:p14="http://schemas.microsoft.com/office/powerpoint/2010/main" val="1301325298"/>
              </p:ext>
            </p:extLst>
          </p:nvPr>
        </p:nvGraphicFramePr>
        <p:xfrm>
          <a:off x="734517" y="4938471"/>
          <a:ext cx="10208302" cy="1162525"/>
        </p:xfrm>
        <a:graphic>
          <a:graphicData uri="http://schemas.openxmlformats.org/drawingml/2006/table">
            <a:tbl>
              <a:tblPr firstRow="1" firstCol="1" bandRow="1">
                <a:tableStyleId>{5C22544A-7EE6-4342-B048-85BDC9FD1C3A}</a:tableStyleId>
              </a:tblPr>
              <a:tblGrid>
                <a:gridCol w="10208302">
                  <a:extLst>
                    <a:ext uri="{9D8B030D-6E8A-4147-A177-3AD203B41FA5}">
                      <a16:colId xmlns:a16="http://schemas.microsoft.com/office/drawing/2014/main" val="416606470"/>
                    </a:ext>
                  </a:extLst>
                </a:gridCol>
              </a:tblGrid>
              <a:tr h="1162525">
                <a:tc>
                  <a:txBody>
                    <a:bodyPr/>
                    <a:lstStyle/>
                    <a:p>
                      <a:pPr algn="l">
                        <a:lnSpc>
                          <a:spcPct val="120000"/>
                        </a:lnSpc>
                      </a:pP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4288132"/>
                  </a:ext>
                </a:extLst>
              </a:tr>
            </a:tbl>
          </a:graphicData>
        </a:graphic>
      </p:graphicFrame>
    </p:spTree>
    <p:extLst>
      <p:ext uri="{BB962C8B-B14F-4D97-AF65-F5344CB8AC3E}">
        <p14:creationId xmlns:p14="http://schemas.microsoft.com/office/powerpoint/2010/main" val="987659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err="1"/>
              <a:t>DataFrame</a:t>
            </a:r>
            <a:endParaRPr lang="en-US" dirty="0"/>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a:t>Selection and indexing:</a:t>
            </a:r>
          </a:p>
          <a:p>
            <a:pPr lvl="1"/>
            <a:r>
              <a:rPr lang="en-US" dirty="0"/>
              <a:t>Syntax : df [</a:t>
            </a:r>
            <a:r>
              <a:rPr lang="en-US" dirty="0" err="1"/>
              <a:t>columnsname</a:t>
            </a:r>
            <a:r>
              <a:rPr lang="en-US" dirty="0"/>
              <a:t>]</a:t>
            </a:r>
          </a:p>
          <a:p>
            <a:r>
              <a:rPr lang="en-US" dirty="0"/>
              <a:t>Create column list:</a:t>
            </a:r>
          </a:p>
          <a:p>
            <a:endParaRPr lang="en-US" dirty="0"/>
          </a:p>
          <a:p>
            <a:r>
              <a:rPr lang="en-US" dirty="0"/>
              <a:t>Create a new column:</a:t>
            </a:r>
          </a:p>
          <a:p>
            <a:endParaRPr lang="en-US" dirty="0"/>
          </a:p>
          <a:p>
            <a:r>
              <a:rPr lang="en-US" dirty="0"/>
              <a:t>Drop columns:</a:t>
            </a:r>
          </a:p>
          <a:p>
            <a:pPr lvl="1"/>
            <a:r>
              <a:rPr lang="en-GB" sz="1800" dirty="0" err="1">
                <a:effectLst/>
                <a:latin typeface="Courier New" panose="02070309020205020404" pitchFamily="49" charset="0"/>
                <a:ea typeface="Calibri" panose="020F0502020204030204" pitchFamily="34" charset="0"/>
                <a:cs typeface="Times New Roman" panose="02020603050405020304" pitchFamily="18" charset="0"/>
              </a:rPr>
              <a:t>df.drop</a:t>
            </a:r>
            <a:r>
              <a:rPr lang="en-GB" sz="1800" dirty="0">
                <a:effectLst/>
                <a:latin typeface="Courier New" panose="02070309020205020404" pitchFamily="49" charset="0"/>
                <a:ea typeface="Calibri" panose="020F0502020204030204" pitchFamily="34" charset="0"/>
                <a:cs typeface="Times New Roman" panose="02020603050405020304" pitchFamily="18" charset="0"/>
              </a:rPr>
              <a:t>('</a:t>
            </a:r>
            <a:r>
              <a:rPr lang="en-GB" sz="1800" dirty="0" err="1">
                <a:effectLst/>
                <a:latin typeface="Courier New" panose="02070309020205020404" pitchFamily="49" charset="0"/>
                <a:ea typeface="Calibri" panose="020F0502020204030204" pitchFamily="34" charset="0"/>
                <a:cs typeface="Times New Roman" panose="02020603050405020304" pitchFamily="18" charset="0"/>
              </a:rPr>
              <a:t>new',axis</a:t>
            </a:r>
            <a:r>
              <a:rPr lang="en-GB" sz="1800" dirty="0">
                <a:effectLst/>
                <a:latin typeface="Courier New" panose="02070309020205020404" pitchFamily="49" charset="0"/>
                <a:ea typeface="Calibri" panose="020F0502020204030204" pitchFamily="34"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t>Removing rows:</a:t>
            </a:r>
          </a:p>
          <a:p>
            <a:pPr lvl="1"/>
            <a:r>
              <a:rPr lang="en-GB" sz="1800" dirty="0" err="1">
                <a:effectLst/>
                <a:latin typeface="Courier New" panose="02070309020205020404" pitchFamily="49" charset="0"/>
                <a:ea typeface="Calibri" panose="020F0502020204030204" pitchFamily="34" charset="0"/>
              </a:rPr>
              <a:t>df.drop</a:t>
            </a:r>
            <a:r>
              <a:rPr lang="en-GB" sz="1800" dirty="0">
                <a:effectLst/>
                <a:latin typeface="Courier New" panose="02070309020205020404" pitchFamily="49" charset="0"/>
                <a:ea typeface="Calibri" panose="020F0502020204030204" pitchFamily="34" charset="0"/>
              </a:rPr>
              <a:t>('</a:t>
            </a:r>
            <a:r>
              <a:rPr lang="en-GB" sz="1800" dirty="0" err="1">
                <a:effectLst/>
                <a:latin typeface="Courier New" panose="02070309020205020404" pitchFamily="49" charset="0"/>
                <a:ea typeface="Calibri" panose="020F0502020204030204" pitchFamily="34" charset="0"/>
              </a:rPr>
              <a:t>E',axis</a:t>
            </a:r>
            <a:r>
              <a:rPr lang="en-GB" sz="1800" dirty="0">
                <a:effectLst/>
                <a:latin typeface="Courier New" panose="02070309020205020404" pitchFamily="49" charset="0"/>
                <a:ea typeface="Calibri" panose="020F0502020204030204" pitchFamily="34" charset="0"/>
              </a:rPr>
              <a:t>=0)</a:t>
            </a:r>
            <a:endParaRPr lang="en-US" sz="1800" dirty="0"/>
          </a:p>
          <a:p>
            <a:endParaRPr lang="en-US" dirty="0"/>
          </a:p>
          <a:p>
            <a:endParaRPr lang="en-US" dirty="0"/>
          </a:p>
        </p:txBody>
      </p:sp>
      <p:pic>
        <p:nvPicPr>
          <p:cNvPr id="4" name="Picture 3">
            <a:extLst>
              <a:ext uri="{FF2B5EF4-FFF2-40B4-BE49-F238E27FC236}">
                <a16:creationId xmlns:a16="http://schemas.microsoft.com/office/drawing/2014/main" id="{7641AE61-74F3-4B2F-8B1C-3CC50A07B2DA}"/>
              </a:ext>
            </a:extLst>
          </p:cNvPr>
          <p:cNvPicPr/>
          <p:nvPr/>
        </p:nvPicPr>
        <p:blipFill>
          <a:blip r:embed="rId2"/>
          <a:stretch>
            <a:fillRect/>
          </a:stretch>
        </p:blipFill>
        <p:spPr>
          <a:xfrm>
            <a:off x="4369474" y="1697038"/>
            <a:ext cx="3295650" cy="716378"/>
          </a:xfrm>
          <a:prstGeom prst="rect">
            <a:avLst/>
          </a:prstGeom>
        </p:spPr>
      </p:pic>
      <p:pic>
        <p:nvPicPr>
          <p:cNvPr id="5" name="Picture 4">
            <a:extLst>
              <a:ext uri="{FF2B5EF4-FFF2-40B4-BE49-F238E27FC236}">
                <a16:creationId xmlns:a16="http://schemas.microsoft.com/office/drawing/2014/main" id="{30860B14-DFE8-4D1F-A9C2-76357806B59D}"/>
              </a:ext>
            </a:extLst>
          </p:cNvPr>
          <p:cNvPicPr/>
          <p:nvPr/>
        </p:nvPicPr>
        <p:blipFill>
          <a:blip r:embed="rId3"/>
          <a:stretch>
            <a:fillRect/>
          </a:stretch>
        </p:blipFill>
        <p:spPr>
          <a:xfrm>
            <a:off x="4369474" y="2574560"/>
            <a:ext cx="3295650" cy="716377"/>
          </a:xfrm>
          <a:prstGeom prst="rect">
            <a:avLst/>
          </a:prstGeom>
        </p:spPr>
      </p:pic>
      <p:pic>
        <p:nvPicPr>
          <p:cNvPr id="6" name="Picture 5">
            <a:extLst>
              <a:ext uri="{FF2B5EF4-FFF2-40B4-BE49-F238E27FC236}">
                <a16:creationId xmlns:a16="http://schemas.microsoft.com/office/drawing/2014/main" id="{5ED005D3-1018-4868-AC34-6CFCD05B117E}"/>
              </a:ext>
            </a:extLst>
          </p:cNvPr>
          <p:cNvPicPr/>
          <p:nvPr/>
        </p:nvPicPr>
        <p:blipFill>
          <a:blip r:embed="rId4"/>
          <a:stretch>
            <a:fillRect/>
          </a:stretch>
        </p:blipFill>
        <p:spPr>
          <a:xfrm>
            <a:off x="4369474" y="3452081"/>
            <a:ext cx="3295650" cy="871855"/>
          </a:xfrm>
          <a:prstGeom prst="rect">
            <a:avLst/>
          </a:prstGeom>
        </p:spPr>
      </p:pic>
    </p:spTree>
    <p:extLst>
      <p:ext uri="{BB962C8B-B14F-4D97-AF65-F5344CB8AC3E}">
        <p14:creationId xmlns:p14="http://schemas.microsoft.com/office/powerpoint/2010/main" val="4214712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err="1"/>
              <a:t>DataFrame</a:t>
            </a:r>
            <a:endParaRPr lang="en-US" dirty="0"/>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b="1" dirty="0"/>
              <a:t>Group by</a:t>
            </a:r>
          </a:p>
          <a:p>
            <a:pPr lvl="1"/>
            <a:r>
              <a:rPr lang="en-US" dirty="0"/>
              <a:t>The </a:t>
            </a:r>
            <a:r>
              <a:rPr lang="en-US" dirty="0" err="1"/>
              <a:t>groupby</a:t>
            </a:r>
            <a:r>
              <a:rPr lang="en-US" dirty="0"/>
              <a:t> method allows you to group rows of data together and call aggregate functions.</a:t>
            </a:r>
          </a:p>
          <a:p>
            <a:pPr lvl="1"/>
            <a:r>
              <a:rPr lang="en-US" dirty="0"/>
              <a:t>The following are steps:</a:t>
            </a:r>
          </a:p>
          <a:p>
            <a:pPr marL="1257300" lvl="2" indent="-457200">
              <a:buFont typeface="+mj-lt"/>
              <a:buAutoNum type="arabicPeriod"/>
            </a:pPr>
            <a:r>
              <a:rPr lang="en-US" dirty="0"/>
              <a:t>Create the data frame </a:t>
            </a:r>
          </a:p>
          <a:p>
            <a:pPr marL="1257300" lvl="2" indent="-457200">
              <a:buFont typeface="+mj-lt"/>
              <a:buAutoNum type="arabicPeriod"/>
            </a:pPr>
            <a:r>
              <a:rPr lang="en-US" dirty="0"/>
              <a:t>Store list of data to frame </a:t>
            </a:r>
          </a:p>
          <a:p>
            <a:pPr marL="1257300" lvl="2" indent="-457200">
              <a:buFont typeface="+mj-lt"/>
              <a:buAutoNum type="arabicPeriod"/>
            </a:pPr>
            <a:r>
              <a:rPr lang="en-US" dirty="0"/>
              <a:t>Print/view the list.</a:t>
            </a:r>
          </a:p>
          <a:p>
            <a:r>
              <a:rPr lang="en-US" dirty="0"/>
              <a:t>Sample code</a:t>
            </a:r>
          </a:p>
          <a:p>
            <a:endParaRPr lang="en-US" dirty="0"/>
          </a:p>
          <a:p>
            <a:endParaRPr lang="en-US" dirty="0"/>
          </a:p>
        </p:txBody>
      </p:sp>
      <p:pic>
        <p:nvPicPr>
          <p:cNvPr id="4" name="Picture 3">
            <a:extLst>
              <a:ext uri="{FF2B5EF4-FFF2-40B4-BE49-F238E27FC236}">
                <a16:creationId xmlns:a16="http://schemas.microsoft.com/office/drawing/2014/main" id="{ACA6901D-BB6A-4907-AF78-DAF6809CB830}"/>
              </a:ext>
            </a:extLst>
          </p:cNvPr>
          <p:cNvPicPr/>
          <p:nvPr/>
        </p:nvPicPr>
        <p:blipFill>
          <a:blip r:embed="rId2"/>
          <a:stretch>
            <a:fillRect/>
          </a:stretch>
        </p:blipFill>
        <p:spPr>
          <a:xfrm>
            <a:off x="861159" y="4407108"/>
            <a:ext cx="10086437" cy="2024687"/>
          </a:xfrm>
          <a:prstGeom prst="rect">
            <a:avLst/>
          </a:prstGeom>
        </p:spPr>
      </p:pic>
    </p:spTree>
    <p:extLst>
      <p:ext uri="{BB962C8B-B14F-4D97-AF65-F5344CB8AC3E}">
        <p14:creationId xmlns:p14="http://schemas.microsoft.com/office/powerpoint/2010/main" val="2413415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a:t>What is the difference between Series and </a:t>
            </a:r>
            <a:r>
              <a:rPr lang="en-US" dirty="0" err="1"/>
              <a:t>DataFrame</a:t>
            </a:r>
            <a:r>
              <a:rPr lang="en-US" dirty="0"/>
              <a:t>?</a:t>
            </a:r>
          </a:p>
        </p:txBody>
      </p:sp>
    </p:spTree>
    <p:extLst>
      <p:ext uri="{BB962C8B-B14F-4D97-AF65-F5344CB8AC3E}">
        <p14:creationId xmlns:p14="http://schemas.microsoft.com/office/powerpoint/2010/main" val="3726883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r>
              <a:rPr lang="en-MY" dirty="0"/>
              <a:t>Installation of Python Anaconda</a:t>
            </a:r>
          </a:p>
          <a:p>
            <a:r>
              <a:rPr lang="en-MY" dirty="0"/>
              <a:t>Setup </a:t>
            </a:r>
            <a:r>
              <a:rPr lang="en-MY" dirty="0" err="1"/>
              <a:t>Jupyter</a:t>
            </a:r>
            <a:r>
              <a:rPr lang="en-MY" dirty="0"/>
              <a:t> Notebook</a:t>
            </a:r>
          </a:p>
          <a:p>
            <a:r>
              <a:rPr lang="en-MY" dirty="0"/>
              <a:t>Basic codes on Python using </a:t>
            </a:r>
            <a:r>
              <a:rPr lang="en-MY" dirty="0" err="1"/>
              <a:t>Jupyter</a:t>
            </a:r>
            <a:r>
              <a:rPr lang="en-MY" dirty="0"/>
              <a:t> Notebook</a:t>
            </a:r>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9" name="Content Placeholder 8">
            <a:extLst>
              <a:ext uri="{FF2B5EF4-FFF2-40B4-BE49-F238E27FC236}">
                <a16:creationId xmlns:a16="http://schemas.microsoft.com/office/drawing/2014/main" id="{160D1C6E-2053-4E08-F1D3-C2DBE5B07258}"/>
              </a:ext>
            </a:extLst>
          </p:cNvPr>
          <p:cNvSpPr>
            <a:spLocks noGrp="1"/>
          </p:cNvSpPr>
          <p:nvPr>
            <p:ph sz="quarter" idx="4"/>
          </p:nvPr>
        </p:nvSpPr>
        <p:spPr/>
        <p:txBody>
          <a:bodyPr/>
          <a:lstStyle/>
          <a:p>
            <a:r>
              <a:rPr lang="en-MY" dirty="0"/>
              <a:t>Concepts of Machine Learning</a:t>
            </a:r>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95352" y="274638"/>
            <a:ext cx="10457373" cy="1143000"/>
          </a:xfrm>
        </p:spPr>
        <p:txBody>
          <a:bodyPr/>
          <a:lstStyle/>
          <a:p>
            <a:r>
              <a:rPr lang="en-MY" dirty="0"/>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MY" dirty="0"/>
              <a:t>Machine Learning</a:t>
            </a:r>
          </a:p>
        </p:txBody>
      </p:sp>
    </p:spTree>
    <p:extLst>
      <p:ext uri="{BB962C8B-B14F-4D97-AF65-F5344CB8AC3E}">
        <p14:creationId xmlns:p14="http://schemas.microsoft.com/office/powerpoint/2010/main" val="2002936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8"/>
            <a:ext cx="11455214" cy="3485438"/>
          </a:xfrm>
        </p:spPr>
        <p:txBody>
          <a:bodyPr/>
          <a:lstStyle/>
          <a:p>
            <a:r>
              <a:rPr lang="en-MY" dirty="0"/>
              <a:t>Introduction to Artificial Intelligence</a:t>
            </a:r>
          </a:p>
        </p:txBody>
      </p:sp>
    </p:spTree>
    <p:extLst>
      <p:ext uri="{BB962C8B-B14F-4D97-AF65-F5344CB8AC3E}">
        <p14:creationId xmlns:p14="http://schemas.microsoft.com/office/powerpoint/2010/main" val="11476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pPr marL="0" indent="0">
              <a:buNone/>
            </a:pPr>
            <a:r>
              <a:rPr lang="en-US" dirty="0"/>
              <a:t>The easiest way to install the </a:t>
            </a:r>
            <a:r>
              <a:rPr lang="en-US" dirty="0" err="1"/>
              <a:t>Jupyter</a:t>
            </a:r>
            <a:r>
              <a:rPr lang="en-US" dirty="0"/>
              <a:t> Notebook App is installing a scientific python distribution which also includes scientific python packages. The most common distribution is called Anaconda:</a:t>
            </a:r>
          </a:p>
          <a:p>
            <a:r>
              <a:rPr lang="en-US" dirty="0"/>
              <a:t>Download Anaconda Distribution (a few 100MB), Python 3, 64 bits.</a:t>
            </a:r>
          </a:p>
          <a:p>
            <a:pPr lvl="1"/>
            <a:r>
              <a:rPr lang="en-US" dirty="0"/>
              <a:t>URL: https://www.anaconda.com/products/distribution</a:t>
            </a:r>
          </a:p>
          <a:p>
            <a:r>
              <a:rPr lang="en-US" dirty="0"/>
              <a:t>Install it using the default settings for a single user.</a:t>
            </a:r>
            <a:endParaRPr lang="en-MY" dirty="0"/>
          </a:p>
          <a:p>
            <a:r>
              <a:rPr lang="en-MY" dirty="0"/>
              <a:t>Installation guide: https://docs.anaconda.com/free/anaconda/install/windows/</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Python Anaconda Installation</a:t>
            </a:r>
          </a:p>
        </p:txBody>
      </p:sp>
    </p:spTree>
    <p:extLst>
      <p:ext uri="{BB962C8B-B14F-4D97-AF65-F5344CB8AC3E}">
        <p14:creationId xmlns:p14="http://schemas.microsoft.com/office/powerpoint/2010/main" val="245330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Anaconda3-2023.03-1-Windows-x86_64</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Step 1: Download Anaconda Installer</a:t>
            </a:r>
          </a:p>
        </p:txBody>
      </p:sp>
    </p:spTree>
    <p:extLst>
      <p:ext uri="{BB962C8B-B14F-4D97-AF65-F5344CB8AC3E}">
        <p14:creationId xmlns:p14="http://schemas.microsoft.com/office/powerpoint/2010/main" val="153841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Step 2: Launch Installer</a:t>
            </a:r>
          </a:p>
        </p:txBody>
      </p:sp>
      <p:sp>
        <p:nvSpPr>
          <p:cNvPr id="4" name="Content Placeholder 3">
            <a:extLst>
              <a:ext uri="{FF2B5EF4-FFF2-40B4-BE49-F238E27FC236}">
                <a16:creationId xmlns:a16="http://schemas.microsoft.com/office/drawing/2014/main" id="{3C9B7961-8BCE-4508-9CD7-722C42222ED6}"/>
              </a:ext>
            </a:extLst>
          </p:cNvPr>
          <p:cNvSpPr>
            <a:spLocks noGrp="1"/>
          </p:cNvSpPr>
          <p:nvPr>
            <p:ph idx="1"/>
          </p:nvPr>
        </p:nvSpPr>
        <p:spPr/>
        <p:txBody>
          <a:bodyPr/>
          <a:lstStyle/>
          <a:p>
            <a:r>
              <a:rPr lang="en-US" dirty="0"/>
              <a:t>Click ‘Next’</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42986E5E-4F53-4014-B837-71EFA2683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880" y="1697038"/>
            <a:ext cx="6156960" cy="4077747"/>
          </a:xfrm>
          <a:prstGeom prst="rect">
            <a:avLst/>
          </a:prstGeom>
        </p:spPr>
      </p:pic>
    </p:spTree>
    <p:extLst>
      <p:ext uri="{BB962C8B-B14F-4D97-AF65-F5344CB8AC3E}">
        <p14:creationId xmlns:p14="http://schemas.microsoft.com/office/powerpoint/2010/main" val="3459787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Click ‘I Agree’ button</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Step 3: License Agreement </a:t>
            </a:r>
          </a:p>
        </p:txBody>
      </p:sp>
      <p:pic>
        <p:nvPicPr>
          <p:cNvPr id="3" name="Picture 2" descr="A screenshot of a computer screen&#10;&#10;Description automatically generated with medium confidence">
            <a:extLst>
              <a:ext uri="{FF2B5EF4-FFF2-40B4-BE49-F238E27FC236}">
                <a16:creationId xmlns:a16="http://schemas.microsoft.com/office/drawing/2014/main" id="{0BA450F7-FF2E-4D02-91BF-EBC83B18F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233" y="1697038"/>
            <a:ext cx="5024767" cy="4096799"/>
          </a:xfrm>
          <a:prstGeom prst="rect">
            <a:avLst/>
          </a:prstGeom>
        </p:spPr>
      </p:pic>
    </p:spTree>
    <p:extLst>
      <p:ext uri="{BB962C8B-B14F-4D97-AF65-F5344CB8AC3E}">
        <p14:creationId xmlns:p14="http://schemas.microsoft.com/office/powerpoint/2010/main" val="277265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Select “Just Me”</a:t>
            </a:r>
          </a:p>
          <a:p>
            <a:r>
              <a:rPr lang="en-MY" dirty="0"/>
              <a:t>Click “Next” </a:t>
            </a:r>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Step 4: Select Installation Type </a:t>
            </a:r>
          </a:p>
        </p:txBody>
      </p:sp>
      <p:pic>
        <p:nvPicPr>
          <p:cNvPr id="3" name="Picture 2" descr="A screenshot of a computer&#10;&#10;Description automatically generated with medium confidence">
            <a:extLst>
              <a:ext uri="{FF2B5EF4-FFF2-40B4-BE49-F238E27FC236}">
                <a16:creationId xmlns:a16="http://schemas.microsoft.com/office/drawing/2014/main" id="{809BD753-F8EC-4095-8366-60628AEB3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165" y="1697038"/>
            <a:ext cx="5975670" cy="4608766"/>
          </a:xfrm>
          <a:prstGeom prst="rect">
            <a:avLst/>
          </a:prstGeom>
        </p:spPr>
      </p:pic>
    </p:spTree>
    <p:extLst>
      <p:ext uri="{BB962C8B-B14F-4D97-AF65-F5344CB8AC3E}">
        <p14:creationId xmlns:p14="http://schemas.microsoft.com/office/powerpoint/2010/main" val="1724552097"/>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AFBD8592F7A44E9F80A64A3D05F5AE" ma:contentTypeVersion="3" ma:contentTypeDescription="Create a new document." ma:contentTypeScope="" ma:versionID="9756a1706f3d6e82633f1e8863a5916a">
  <xsd:schema xmlns:xsd="http://www.w3.org/2001/XMLSchema" xmlns:xs="http://www.w3.org/2001/XMLSchema" xmlns:p="http://schemas.microsoft.com/office/2006/metadata/properties" xmlns:ns2="ec33924a-19a4-4025-aae1-b208860ce57f" targetNamespace="http://schemas.microsoft.com/office/2006/metadata/properties" ma:root="true" ma:fieldsID="9e2a00fcc73963dac1a914467d8892fb" ns2:_="">
    <xsd:import namespace="ec33924a-19a4-4025-aae1-b208860ce57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924a-19a4-4025-aae1-b208860ce5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AC804F-3F9E-479D-BA6B-162FE31CBCE4}"/>
</file>

<file path=customXml/itemProps2.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3.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1961</TotalTime>
  <Pages>11</Pages>
  <Words>1610</Words>
  <Application>Microsoft Office PowerPoint</Application>
  <PresentationFormat>Widescreen</PresentationFormat>
  <Paragraphs>217</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Arial Unicode MS</vt:lpstr>
      <vt:lpstr>Calibri</vt:lpstr>
      <vt:lpstr>Courier New</vt:lpstr>
      <vt:lpstr>Montserrat</vt:lpstr>
      <vt:lpstr>PT Sans</vt:lpstr>
      <vt:lpstr>Times New Roman</vt:lpstr>
      <vt:lpstr>UCTI-Template-foundation-level</vt:lpstr>
      <vt:lpstr>PowerPoint Presentation</vt:lpstr>
      <vt:lpstr>TOPIC LEARNING OUTCOMES</vt:lpstr>
      <vt:lpstr>Contents &amp; Structure</vt:lpstr>
      <vt:lpstr>Recap From Last Lesson</vt:lpstr>
      <vt:lpstr>Python Anaconda Installation</vt:lpstr>
      <vt:lpstr>Step 1: Download Anaconda Installer</vt:lpstr>
      <vt:lpstr>Step 2: Launch Installer</vt:lpstr>
      <vt:lpstr>Step 3: License Agreement </vt:lpstr>
      <vt:lpstr>Step 4: Select Installation Type </vt:lpstr>
      <vt:lpstr>Step 5: Choose Install Location</vt:lpstr>
      <vt:lpstr>Step 6: Advanced Installation Options</vt:lpstr>
      <vt:lpstr>Step 7: Installation Process </vt:lpstr>
      <vt:lpstr>Step 8: Anaconda3 </vt:lpstr>
      <vt:lpstr>Step 9: Final Setup </vt:lpstr>
      <vt:lpstr>Anaconda environment</vt:lpstr>
      <vt:lpstr>Launch Jupyter Notebook</vt:lpstr>
      <vt:lpstr>Running Jupyter Notebook</vt:lpstr>
      <vt:lpstr>Jupyter Notebook Command</vt:lpstr>
      <vt:lpstr>Getting Started with Jupyter Notebook</vt:lpstr>
      <vt:lpstr>Library (Numpy)</vt:lpstr>
      <vt:lpstr>Library (Numpy)</vt:lpstr>
      <vt:lpstr>Basic array</vt:lpstr>
      <vt:lpstr>Tutorials on array with Numpy</vt:lpstr>
      <vt:lpstr>Tutorials on array with Numpy</vt:lpstr>
      <vt:lpstr>Numpy operations</vt:lpstr>
      <vt:lpstr>Library (Pandas)</vt:lpstr>
      <vt:lpstr>Library (Pandas)</vt:lpstr>
      <vt:lpstr>Import pandas library</vt:lpstr>
      <vt:lpstr>Core components of pandas: Series and DataFrame</vt:lpstr>
      <vt:lpstr>Series and DataFrame</vt:lpstr>
      <vt:lpstr>Series and DataFrame</vt:lpstr>
      <vt:lpstr>Data Frame</vt:lpstr>
      <vt:lpstr>DataFrame</vt:lpstr>
      <vt:lpstr>DataFrame</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Dr. Kuan Yik Junn</cp:lastModifiedBy>
  <cp:revision>357</cp:revision>
  <cp:lastPrinted>2023-02-03T03:07:34Z</cp:lastPrinted>
  <dcterms:created xsi:type="dcterms:W3CDTF">2005-08-02T10:18:20Z</dcterms:created>
  <dcterms:modified xsi:type="dcterms:W3CDTF">2023-05-24T04:03:25Z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0x01010072AFBD8592F7A44E9F80A64A3D05F5AE</vt:lpwstr>
  </property>
</Properties>
</file>